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712" r:id="rId1"/>
  </p:sldMasterIdLst>
  <p:notesMasterIdLst>
    <p:notesMasterId r:id="rId22"/>
  </p:notesMasterIdLst>
  <p:handoutMasterIdLst>
    <p:handoutMasterId r:id="rId23"/>
  </p:handoutMasterIdLst>
  <p:sldIdLst>
    <p:sldId id="365" r:id="rId2"/>
    <p:sldId id="367" r:id="rId3"/>
    <p:sldId id="370" r:id="rId4"/>
    <p:sldId id="350" r:id="rId5"/>
    <p:sldId id="363" r:id="rId6"/>
    <p:sldId id="364" r:id="rId7"/>
    <p:sldId id="374" r:id="rId8"/>
    <p:sldId id="375" r:id="rId9"/>
    <p:sldId id="376" r:id="rId10"/>
    <p:sldId id="377" r:id="rId11"/>
    <p:sldId id="381" r:id="rId12"/>
    <p:sldId id="378" r:id="rId13"/>
    <p:sldId id="382" r:id="rId14"/>
    <p:sldId id="379" r:id="rId15"/>
    <p:sldId id="383" r:id="rId16"/>
    <p:sldId id="380" r:id="rId17"/>
    <p:sldId id="384" r:id="rId18"/>
    <p:sldId id="373" r:id="rId19"/>
    <p:sldId id="368" r:id="rId20"/>
    <p:sldId id="366" r:id="rId21"/>
  </p:sldIdLst>
  <p:sldSz cx="9906000" cy="6858000" type="A4"/>
  <p:notesSz cx="6807200" cy="9939338"/>
  <p:defaultTextStyle>
    <a:defPPr>
      <a:defRPr lang="ja-JP"/>
    </a:defPPr>
    <a:lvl1pPr algn="l" rtl="0" fontAlgn="base">
      <a:spcBef>
        <a:spcPct val="0"/>
      </a:spcBef>
      <a:spcAft>
        <a:spcPct val="0"/>
      </a:spcAft>
      <a:defRPr kumimoji="1"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金融庁"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62" autoAdjust="0"/>
    <p:restoredTop sz="94617" autoAdjust="0"/>
  </p:normalViewPr>
  <p:slideViewPr>
    <p:cSldViewPr>
      <p:cViewPr>
        <p:scale>
          <a:sx n="90" d="100"/>
          <a:sy n="90" d="100"/>
        </p:scale>
        <p:origin x="-696" y="-60"/>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5" d="100"/>
          <a:sy n="75" d="100"/>
        </p:scale>
        <p:origin x="-2466" y="-84"/>
      </p:cViewPr>
      <p:guideLst>
        <p:guide orient="horz" pos="3130"/>
        <p:guide pos="2145"/>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9506" name="Rectangle 2"/>
          <p:cNvSpPr>
            <a:spLocks noGrp="1" noChangeArrowheads="1"/>
          </p:cNvSpPr>
          <p:nvPr>
            <p:ph type="hdr" sz="quarter"/>
          </p:nvPr>
        </p:nvSpPr>
        <p:spPr bwMode="auto">
          <a:xfrm>
            <a:off x="0" y="0"/>
            <a:ext cx="2951163" cy="496888"/>
          </a:xfrm>
          <a:prstGeom prst="rect">
            <a:avLst/>
          </a:prstGeom>
          <a:noFill/>
          <a:ln w="9525">
            <a:noFill/>
            <a:miter lim="800000"/>
            <a:headEnd/>
            <a:tailEnd/>
          </a:ln>
        </p:spPr>
        <p:txBody>
          <a:bodyPr vert="horz" wrap="square" lIns="91427" tIns="45712" rIns="91427" bIns="45712" numCol="1" anchor="t" anchorCtr="0" compatLnSpc="1">
            <a:prstTxWarp prst="textNoShape">
              <a:avLst/>
            </a:prstTxWarp>
          </a:bodyPr>
          <a:lstStyle>
            <a:lvl1pPr algn="l">
              <a:defRPr sz="1200">
                <a:ea typeface="ＭＳ Ｐゴシック" pitchFamily="50" charset="-128"/>
              </a:defRPr>
            </a:lvl1pPr>
          </a:lstStyle>
          <a:p>
            <a:pPr>
              <a:defRPr/>
            </a:pPr>
            <a:endParaRPr lang="en-US" altLang="ja-JP"/>
          </a:p>
        </p:txBody>
      </p:sp>
      <p:sp>
        <p:nvSpPr>
          <p:cNvPr id="149507" name="Rectangle 3"/>
          <p:cNvSpPr>
            <a:spLocks noGrp="1" noChangeArrowheads="1"/>
          </p:cNvSpPr>
          <p:nvPr>
            <p:ph type="dt" sz="quarter" idx="1"/>
          </p:nvPr>
        </p:nvSpPr>
        <p:spPr bwMode="auto">
          <a:xfrm>
            <a:off x="3856038" y="0"/>
            <a:ext cx="2949575" cy="496888"/>
          </a:xfrm>
          <a:prstGeom prst="rect">
            <a:avLst/>
          </a:prstGeom>
          <a:noFill/>
          <a:ln w="9525">
            <a:noFill/>
            <a:miter lim="800000"/>
            <a:headEnd/>
            <a:tailEnd/>
          </a:ln>
        </p:spPr>
        <p:txBody>
          <a:bodyPr vert="horz" wrap="square" lIns="91427" tIns="45712" rIns="91427" bIns="45712" numCol="1" anchor="t" anchorCtr="0" compatLnSpc="1">
            <a:prstTxWarp prst="textNoShape">
              <a:avLst/>
            </a:prstTxWarp>
          </a:bodyPr>
          <a:lstStyle>
            <a:lvl1pPr algn="r">
              <a:defRPr sz="1200">
                <a:ea typeface="ＭＳ Ｐゴシック" pitchFamily="50" charset="-128"/>
              </a:defRPr>
            </a:lvl1pPr>
          </a:lstStyle>
          <a:p>
            <a:pPr>
              <a:defRPr/>
            </a:pPr>
            <a:endParaRPr lang="en-US" altLang="ja-JP"/>
          </a:p>
        </p:txBody>
      </p:sp>
      <p:sp>
        <p:nvSpPr>
          <p:cNvPr id="149508" name="Rectangle 4"/>
          <p:cNvSpPr>
            <a:spLocks noGrp="1" noChangeArrowheads="1"/>
          </p:cNvSpPr>
          <p:nvPr>
            <p:ph type="ftr" sz="quarter" idx="2"/>
          </p:nvPr>
        </p:nvSpPr>
        <p:spPr bwMode="auto">
          <a:xfrm>
            <a:off x="0" y="9440863"/>
            <a:ext cx="2951163" cy="496887"/>
          </a:xfrm>
          <a:prstGeom prst="rect">
            <a:avLst/>
          </a:prstGeom>
          <a:noFill/>
          <a:ln w="9525">
            <a:noFill/>
            <a:miter lim="800000"/>
            <a:headEnd/>
            <a:tailEnd/>
          </a:ln>
        </p:spPr>
        <p:txBody>
          <a:bodyPr vert="horz" wrap="square" lIns="91427" tIns="45712" rIns="91427" bIns="45712" numCol="1" anchor="b" anchorCtr="0" compatLnSpc="1">
            <a:prstTxWarp prst="textNoShape">
              <a:avLst/>
            </a:prstTxWarp>
          </a:bodyPr>
          <a:lstStyle>
            <a:lvl1pPr algn="l">
              <a:defRPr sz="1200">
                <a:ea typeface="ＭＳ Ｐゴシック" pitchFamily="50" charset="-128"/>
              </a:defRPr>
            </a:lvl1pPr>
          </a:lstStyle>
          <a:p>
            <a:pPr>
              <a:defRPr/>
            </a:pPr>
            <a:endParaRPr lang="en-US" altLang="ja-JP"/>
          </a:p>
        </p:txBody>
      </p:sp>
      <p:sp>
        <p:nvSpPr>
          <p:cNvPr id="149509" name="Rectangle 5"/>
          <p:cNvSpPr>
            <a:spLocks noGrp="1" noChangeArrowheads="1"/>
          </p:cNvSpPr>
          <p:nvPr>
            <p:ph type="sldNum" sz="quarter" idx="3"/>
          </p:nvPr>
        </p:nvSpPr>
        <p:spPr bwMode="auto">
          <a:xfrm>
            <a:off x="3856038" y="9440863"/>
            <a:ext cx="2949575" cy="496887"/>
          </a:xfrm>
          <a:prstGeom prst="rect">
            <a:avLst/>
          </a:prstGeom>
          <a:noFill/>
          <a:ln w="9525">
            <a:noFill/>
            <a:miter lim="800000"/>
            <a:headEnd/>
            <a:tailEnd/>
          </a:ln>
        </p:spPr>
        <p:txBody>
          <a:bodyPr vert="horz" wrap="square" lIns="91427" tIns="45712" rIns="91427" bIns="45712" numCol="1" anchor="b" anchorCtr="0" compatLnSpc="1">
            <a:prstTxWarp prst="textNoShape">
              <a:avLst/>
            </a:prstTxWarp>
          </a:bodyPr>
          <a:lstStyle>
            <a:lvl1pPr algn="r">
              <a:defRPr sz="1200">
                <a:ea typeface="ＭＳ Ｐゴシック" pitchFamily="50" charset="-128"/>
              </a:defRPr>
            </a:lvl1pPr>
          </a:lstStyle>
          <a:p>
            <a:pPr>
              <a:defRPr/>
            </a:pPr>
            <a:fld id="{64DC7923-275D-4F0B-9998-111C4A798808}" type="slidenum">
              <a:rPr lang="en-US" altLang="ja-JP"/>
              <a:pPr>
                <a:defRPr/>
              </a:pPr>
              <a:t>‹#›</a:t>
            </a:fld>
            <a:endParaRPr lang="en-US" altLang="ja-JP"/>
          </a:p>
        </p:txBody>
      </p:sp>
    </p:spTree>
    <p:extLst>
      <p:ext uri="{BB962C8B-B14F-4D97-AF65-F5344CB8AC3E}">
        <p14:creationId xmlns:p14="http://schemas.microsoft.com/office/powerpoint/2010/main" val="1250597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51163" cy="496888"/>
          </a:xfrm>
          <a:prstGeom prst="rect">
            <a:avLst/>
          </a:prstGeom>
          <a:noFill/>
          <a:ln w="9525">
            <a:noFill/>
            <a:miter lim="800000"/>
            <a:headEnd/>
            <a:tailEnd/>
          </a:ln>
        </p:spPr>
        <p:txBody>
          <a:bodyPr vert="horz" wrap="square" lIns="91427" tIns="45712" rIns="91427" bIns="45712" numCol="1" anchor="t" anchorCtr="0" compatLnSpc="1">
            <a:prstTxWarp prst="textNoShape">
              <a:avLst/>
            </a:prstTxWarp>
          </a:bodyPr>
          <a:lstStyle>
            <a:lvl1pPr algn="l">
              <a:defRPr sz="1200">
                <a:ea typeface="ＭＳ Ｐゴシック" pitchFamily="50" charset="-128"/>
              </a:defRPr>
            </a:lvl1pPr>
          </a:lstStyle>
          <a:p>
            <a:pPr>
              <a:defRPr/>
            </a:pPr>
            <a:endParaRPr lang="en-US" altLang="ja-JP"/>
          </a:p>
        </p:txBody>
      </p:sp>
      <p:sp>
        <p:nvSpPr>
          <p:cNvPr id="6147" name="Rectangle 3"/>
          <p:cNvSpPr>
            <a:spLocks noGrp="1" noChangeArrowheads="1"/>
          </p:cNvSpPr>
          <p:nvPr>
            <p:ph type="dt" idx="1"/>
          </p:nvPr>
        </p:nvSpPr>
        <p:spPr bwMode="auto">
          <a:xfrm>
            <a:off x="3856038" y="0"/>
            <a:ext cx="2949575" cy="496888"/>
          </a:xfrm>
          <a:prstGeom prst="rect">
            <a:avLst/>
          </a:prstGeom>
          <a:noFill/>
          <a:ln w="9525">
            <a:noFill/>
            <a:miter lim="800000"/>
            <a:headEnd/>
            <a:tailEnd/>
          </a:ln>
        </p:spPr>
        <p:txBody>
          <a:bodyPr vert="horz" wrap="square" lIns="91427" tIns="45712" rIns="91427" bIns="45712" numCol="1" anchor="t" anchorCtr="0" compatLnSpc="1">
            <a:prstTxWarp prst="textNoShape">
              <a:avLst/>
            </a:prstTxWarp>
          </a:bodyPr>
          <a:lstStyle>
            <a:lvl1pPr algn="r">
              <a:defRPr sz="1200">
                <a:ea typeface="ＭＳ Ｐゴシック" pitchFamily="50" charset="-128"/>
              </a:defRPr>
            </a:lvl1pPr>
          </a:lstStyle>
          <a:p>
            <a:pPr>
              <a:defRPr/>
            </a:pPr>
            <a:endParaRPr lang="en-US" altLang="ja-JP"/>
          </a:p>
        </p:txBody>
      </p:sp>
      <p:sp>
        <p:nvSpPr>
          <p:cNvPr id="13316" name="Rectangle 4"/>
          <p:cNvSpPr>
            <a:spLocks noGrp="1" noRot="1" noChangeAspect="1" noChangeArrowheads="1" noTextEdit="1"/>
          </p:cNvSpPr>
          <p:nvPr>
            <p:ph type="sldImg" idx="2"/>
          </p:nvPr>
        </p:nvSpPr>
        <p:spPr bwMode="auto">
          <a:xfrm>
            <a:off x="714375" y="746125"/>
            <a:ext cx="5381625" cy="3725863"/>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679450" y="4721225"/>
            <a:ext cx="5448300" cy="4471988"/>
          </a:xfrm>
          <a:prstGeom prst="rect">
            <a:avLst/>
          </a:prstGeom>
          <a:noFill/>
          <a:ln w="9525">
            <a:noFill/>
            <a:miter lim="800000"/>
            <a:headEnd/>
            <a:tailEnd/>
          </a:ln>
        </p:spPr>
        <p:txBody>
          <a:bodyPr vert="horz" wrap="square" lIns="91427" tIns="45712" rIns="91427" bIns="45712"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6150" name="Rectangle 6"/>
          <p:cNvSpPr>
            <a:spLocks noGrp="1" noChangeArrowheads="1"/>
          </p:cNvSpPr>
          <p:nvPr>
            <p:ph type="ftr" sz="quarter" idx="4"/>
          </p:nvPr>
        </p:nvSpPr>
        <p:spPr bwMode="auto">
          <a:xfrm>
            <a:off x="0" y="9440863"/>
            <a:ext cx="2951163" cy="496887"/>
          </a:xfrm>
          <a:prstGeom prst="rect">
            <a:avLst/>
          </a:prstGeom>
          <a:noFill/>
          <a:ln w="9525">
            <a:noFill/>
            <a:miter lim="800000"/>
            <a:headEnd/>
            <a:tailEnd/>
          </a:ln>
        </p:spPr>
        <p:txBody>
          <a:bodyPr vert="horz" wrap="square" lIns="91427" tIns="45712" rIns="91427" bIns="45712" numCol="1" anchor="b" anchorCtr="0" compatLnSpc="1">
            <a:prstTxWarp prst="textNoShape">
              <a:avLst/>
            </a:prstTxWarp>
          </a:bodyPr>
          <a:lstStyle>
            <a:lvl1pPr algn="l">
              <a:defRPr sz="1200">
                <a:ea typeface="ＭＳ Ｐゴシック" pitchFamily="50" charset="-128"/>
              </a:defRPr>
            </a:lvl1pPr>
          </a:lstStyle>
          <a:p>
            <a:pPr>
              <a:defRPr/>
            </a:pPr>
            <a:endParaRPr lang="en-US" altLang="ja-JP"/>
          </a:p>
        </p:txBody>
      </p:sp>
      <p:sp>
        <p:nvSpPr>
          <p:cNvPr id="6151" name="Rectangle 7"/>
          <p:cNvSpPr>
            <a:spLocks noGrp="1" noChangeArrowheads="1"/>
          </p:cNvSpPr>
          <p:nvPr>
            <p:ph type="sldNum" sz="quarter" idx="5"/>
          </p:nvPr>
        </p:nvSpPr>
        <p:spPr bwMode="auto">
          <a:xfrm>
            <a:off x="3856038" y="9440863"/>
            <a:ext cx="2949575" cy="496887"/>
          </a:xfrm>
          <a:prstGeom prst="rect">
            <a:avLst/>
          </a:prstGeom>
          <a:noFill/>
          <a:ln w="9525">
            <a:noFill/>
            <a:miter lim="800000"/>
            <a:headEnd/>
            <a:tailEnd/>
          </a:ln>
        </p:spPr>
        <p:txBody>
          <a:bodyPr vert="horz" wrap="square" lIns="91427" tIns="45712" rIns="91427" bIns="45712" numCol="1" anchor="b" anchorCtr="0" compatLnSpc="1">
            <a:prstTxWarp prst="textNoShape">
              <a:avLst/>
            </a:prstTxWarp>
          </a:bodyPr>
          <a:lstStyle>
            <a:lvl1pPr algn="r">
              <a:defRPr sz="1200">
                <a:ea typeface="ＭＳ Ｐゴシック" pitchFamily="50" charset="-128"/>
              </a:defRPr>
            </a:lvl1pPr>
          </a:lstStyle>
          <a:p>
            <a:pPr>
              <a:defRPr/>
            </a:pPr>
            <a:fld id="{7BF50782-2D87-45C5-90B2-B2E874F497EE}" type="slidenum">
              <a:rPr lang="en-US" altLang="ja-JP"/>
              <a:pPr>
                <a:defRPr/>
              </a:pPr>
              <a:t>‹#›</a:t>
            </a:fld>
            <a:endParaRPr lang="en-US" altLang="ja-JP"/>
          </a:p>
        </p:txBody>
      </p:sp>
    </p:spTree>
    <p:extLst>
      <p:ext uri="{BB962C8B-B14F-4D97-AF65-F5344CB8AC3E}">
        <p14:creationId xmlns:p14="http://schemas.microsoft.com/office/powerpoint/2010/main" val="12940201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txBox="1">
            <a:spLocks noGrp="1" noChangeArrowheads="1"/>
          </p:cNvSpPr>
          <p:nvPr/>
        </p:nvSpPr>
        <p:spPr bwMode="auto">
          <a:xfrm>
            <a:off x="3856038" y="9440863"/>
            <a:ext cx="2949575" cy="496887"/>
          </a:xfrm>
          <a:prstGeom prst="rect">
            <a:avLst/>
          </a:prstGeom>
          <a:noFill/>
          <a:ln w="9525">
            <a:noFill/>
            <a:miter lim="800000"/>
            <a:headEnd/>
            <a:tailEnd/>
          </a:ln>
        </p:spPr>
        <p:txBody>
          <a:bodyPr lIns="91427" tIns="45712" rIns="91427" bIns="45712" anchor="b"/>
          <a:lstStyle/>
          <a:p>
            <a:pPr algn="r"/>
            <a:fld id="{86ABF4F6-1508-4B4F-82C7-0B687227D62C}" type="slidenum">
              <a:rPr lang="en-US" altLang="ja-JP" sz="1200"/>
              <a:pPr algn="r"/>
              <a:t>0</a:t>
            </a:fld>
            <a:endParaRPr lang="en-US" altLang="ja-JP" sz="1200"/>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p:spPr>
        <p:txBody>
          <a:bodyPr/>
          <a:lstStyle/>
          <a:p>
            <a:pPr eaLnBrk="1" hangingPunct="1"/>
            <a:endParaRPr lang="ja-JP" altLang="ja-JP"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p:spPr>
        <p:txBody>
          <a:bodyPr/>
          <a:lstStyle/>
          <a:p>
            <a:endParaRPr lang="ja-JP"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txBox="1">
            <a:spLocks noGrp="1" noChangeArrowheads="1"/>
          </p:cNvSpPr>
          <p:nvPr/>
        </p:nvSpPr>
        <p:spPr bwMode="auto">
          <a:xfrm>
            <a:off x="3856038" y="9440863"/>
            <a:ext cx="2949575" cy="496887"/>
          </a:xfrm>
          <a:prstGeom prst="rect">
            <a:avLst/>
          </a:prstGeom>
          <a:noFill/>
          <a:ln w="9525">
            <a:noFill/>
            <a:miter lim="800000"/>
            <a:headEnd/>
            <a:tailEnd/>
          </a:ln>
        </p:spPr>
        <p:txBody>
          <a:bodyPr lIns="91427" tIns="45712" rIns="91427" bIns="45712" anchor="b"/>
          <a:lstStyle/>
          <a:p>
            <a:pPr algn="r"/>
            <a:fld id="{34961331-AB15-4F26-A08B-056223D05665}" type="slidenum">
              <a:rPr lang="en-US" altLang="ja-JP" sz="1200"/>
              <a:pPr algn="r"/>
              <a:t>18</a:t>
            </a:fld>
            <a:endParaRPr lang="en-US" altLang="ja-JP" sz="1200"/>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p:spPr>
        <p:txBody>
          <a:bodyPr/>
          <a:lstStyle/>
          <a:p>
            <a:pPr eaLnBrk="1" hangingPunct="1"/>
            <a:endParaRPr lang="ja-JP" altLang="ja-JP"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txBox="1">
            <a:spLocks noGrp="1" noChangeArrowheads="1"/>
          </p:cNvSpPr>
          <p:nvPr/>
        </p:nvSpPr>
        <p:spPr bwMode="auto">
          <a:xfrm>
            <a:off x="3856038" y="9440863"/>
            <a:ext cx="2949575" cy="496887"/>
          </a:xfrm>
          <a:prstGeom prst="rect">
            <a:avLst/>
          </a:prstGeom>
          <a:noFill/>
          <a:ln w="9525">
            <a:noFill/>
            <a:miter lim="800000"/>
            <a:headEnd/>
            <a:tailEnd/>
          </a:ln>
        </p:spPr>
        <p:txBody>
          <a:bodyPr lIns="91427" tIns="45712" rIns="91427" bIns="45712" anchor="b"/>
          <a:lstStyle/>
          <a:p>
            <a:pPr algn="r"/>
            <a:fld id="{3B93F18E-23E5-40DD-8782-9D1B81C1CA65}" type="slidenum">
              <a:rPr lang="en-US" altLang="ja-JP" sz="1200"/>
              <a:pPr algn="r"/>
              <a:t>19</a:t>
            </a:fld>
            <a:endParaRPr lang="en-US" altLang="ja-JP" sz="1200"/>
          </a:p>
        </p:txBody>
      </p:sp>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p:spPr>
        <p:txBody>
          <a:bodyPr/>
          <a:lstStyle/>
          <a:p>
            <a:pPr eaLnBrk="1" hangingPunct="1"/>
            <a:endParaRPr lang="ja-JP" altLang="ja-JP"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9"/>
          <p:cNvSpPr>
            <a:spLocks noGrp="1" noChangeArrowheads="1"/>
          </p:cNvSpPr>
          <p:nvPr>
            <p:ph type="dt" sz="half" idx="10"/>
          </p:nvPr>
        </p:nvSpPr>
        <p:spPr>
          <a:ln/>
        </p:spPr>
        <p:txBody>
          <a:bodyPr/>
          <a:lstStyle>
            <a:lvl1pPr>
              <a:defRPr/>
            </a:lvl1pPr>
          </a:lstStyle>
          <a:p>
            <a:pPr>
              <a:defRPr/>
            </a:pPr>
            <a:fld id="{46685205-42EE-4054-AA7B-C056CBC99364}" type="datetime1">
              <a:rPr lang="ja-JP" altLang="en-US"/>
              <a:pPr>
                <a:defRPr/>
              </a:pPr>
              <a:t>2011/3/22</a:t>
            </a:fld>
            <a:endParaRPr lang="en-US" altLang="ja-JP"/>
          </a:p>
        </p:txBody>
      </p:sp>
      <p:sp>
        <p:nvSpPr>
          <p:cNvPr id="5" name="Rectangle 10"/>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11"/>
          <p:cNvSpPr>
            <a:spLocks noGrp="1" noChangeArrowheads="1"/>
          </p:cNvSpPr>
          <p:nvPr>
            <p:ph type="sldNum" sz="quarter" idx="12"/>
          </p:nvPr>
        </p:nvSpPr>
        <p:spPr>
          <a:ln/>
        </p:spPr>
        <p:txBody>
          <a:bodyPr/>
          <a:lstStyle>
            <a:lvl1pPr>
              <a:defRPr/>
            </a:lvl1pPr>
          </a:lstStyle>
          <a:p>
            <a:pPr>
              <a:defRPr/>
            </a:pPr>
            <a:fld id="{5F1D6B65-68CC-4D35-8619-87EDBECAA87D}" type="slidenum">
              <a:rPr lang="en-US" altLang="ja-JP"/>
              <a:pPr>
                <a:defRPr/>
              </a:pPr>
              <a:t>‹#›</a:t>
            </a:fld>
            <a:endParaRPr lang="en-US" altLang="ja-JP"/>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38"/>
            <a:ext cx="2228850" cy="5856287"/>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95300" y="274638"/>
            <a:ext cx="6534150" cy="5856287"/>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9"/>
          <p:cNvSpPr>
            <a:spLocks noGrp="1" noChangeArrowheads="1"/>
          </p:cNvSpPr>
          <p:nvPr>
            <p:ph type="dt" sz="half" idx="10"/>
          </p:nvPr>
        </p:nvSpPr>
        <p:spPr>
          <a:ln/>
        </p:spPr>
        <p:txBody>
          <a:bodyPr/>
          <a:lstStyle>
            <a:lvl1pPr>
              <a:defRPr/>
            </a:lvl1pPr>
          </a:lstStyle>
          <a:p>
            <a:pPr>
              <a:defRPr/>
            </a:pPr>
            <a:fld id="{6E88F3CA-5F49-4010-9C29-8346F8EDEE7A}" type="datetime1">
              <a:rPr lang="ja-JP" altLang="en-US"/>
              <a:pPr>
                <a:defRPr/>
              </a:pPr>
              <a:t>2011/3/22</a:t>
            </a:fld>
            <a:endParaRPr lang="en-US" altLang="ja-JP"/>
          </a:p>
        </p:txBody>
      </p:sp>
      <p:sp>
        <p:nvSpPr>
          <p:cNvPr id="5" name="Rectangle 10"/>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11"/>
          <p:cNvSpPr>
            <a:spLocks noGrp="1" noChangeArrowheads="1"/>
          </p:cNvSpPr>
          <p:nvPr>
            <p:ph type="sldNum" sz="quarter" idx="12"/>
          </p:nvPr>
        </p:nvSpPr>
        <p:spPr>
          <a:ln/>
        </p:spPr>
        <p:txBody>
          <a:bodyPr/>
          <a:lstStyle>
            <a:lvl1pPr>
              <a:defRPr/>
            </a:lvl1pPr>
          </a:lstStyle>
          <a:p>
            <a:pPr>
              <a:defRPr/>
            </a:pPr>
            <a:fld id="{12F75885-1000-45FD-8003-7E1ED32C7AE4}" type="slidenum">
              <a:rPr lang="en-US" altLang="ja-JP"/>
              <a:pPr>
                <a:defRPr/>
              </a:pPr>
              <a:t>‹#›</a:t>
            </a:fld>
            <a:endParaRPr lang="en-US" altLang="ja-JP"/>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95300" y="274638"/>
            <a:ext cx="8915400" cy="5856287"/>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9"/>
          <p:cNvSpPr>
            <a:spLocks noGrp="1" noChangeArrowheads="1"/>
          </p:cNvSpPr>
          <p:nvPr>
            <p:ph type="dt" sz="half" idx="10"/>
          </p:nvPr>
        </p:nvSpPr>
        <p:spPr>
          <a:ln/>
        </p:spPr>
        <p:txBody>
          <a:bodyPr/>
          <a:lstStyle>
            <a:lvl1pPr>
              <a:defRPr/>
            </a:lvl1pPr>
          </a:lstStyle>
          <a:p>
            <a:pPr>
              <a:defRPr/>
            </a:pPr>
            <a:fld id="{00EE72DB-9DD6-4362-8F79-628E2A46B141}" type="datetime1">
              <a:rPr lang="ja-JP" altLang="en-US"/>
              <a:pPr>
                <a:defRPr/>
              </a:pPr>
              <a:t>2011/3/22</a:t>
            </a:fld>
            <a:endParaRPr lang="en-US" altLang="ja-JP"/>
          </a:p>
        </p:txBody>
      </p:sp>
      <p:sp>
        <p:nvSpPr>
          <p:cNvPr id="4" name="Rectangle 10"/>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11"/>
          <p:cNvSpPr>
            <a:spLocks noGrp="1" noChangeArrowheads="1"/>
          </p:cNvSpPr>
          <p:nvPr>
            <p:ph type="sldNum" sz="quarter" idx="12"/>
          </p:nvPr>
        </p:nvSpPr>
        <p:spPr>
          <a:ln/>
        </p:spPr>
        <p:txBody>
          <a:bodyPr/>
          <a:lstStyle>
            <a:lvl1pPr>
              <a:defRPr/>
            </a:lvl1pPr>
          </a:lstStyle>
          <a:p>
            <a:pPr>
              <a:defRPr/>
            </a:pPr>
            <a:fld id="{BCC371EB-9EAF-4153-9563-82A30435CCD2}" type="slidenum">
              <a:rPr lang="en-US" altLang="ja-JP"/>
              <a:pPr>
                <a:defRPr/>
              </a:pPr>
              <a:t>‹#›</a:t>
            </a:fld>
            <a:endParaRPr lang="en-US" altLang="ja-JP"/>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82638" y="4406900"/>
            <a:ext cx="84201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9"/>
          <p:cNvSpPr>
            <a:spLocks noGrp="1" noChangeArrowheads="1"/>
          </p:cNvSpPr>
          <p:nvPr>
            <p:ph type="dt" sz="half" idx="10"/>
          </p:nvPr>
        </p:nvSpPr>
        <p:spPr>
          <a:ln/>
        </p:spPr>
        <p:txBody>
          <a:bodyPr/>
          <a:lstStyle>
            <a:lvl1pPr>
              <a:defRPr/>
            </a:lvl1pPr>
          </a:lstStyle>
          <a:p>
            <a:pPr>
              <a:defRPr/>
            </a:pPr>
            <a:fld id="{B0935A0A-E677-46B6-88A8-ECDB7048DA17}" type="datetime1">
              <a:rPr lang="ja-JP" altLang="en-US"/>
              <a:pPr>
                <a:defRPr/>
              </a:pPr>
              <a:t>2011/3/22</a:t>
            </a:fld>
            <a:endParaRPr lang="en-US" altLang="ja-JP"/>
          </a:p>
        </p:txBody>
      </p:sp>
      <p:sp>
        <p:nvSpPr>
          <p:cNvPr id="5" name="Rectangle 10"/>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11"/>
          <p:cNvSpPr>
            <a:spLocks noGrp="1" noChangeArrowheads="1"/>
          </p:cNvSpPr>
          <p:nvPr>
            <p:ph type="sldNum" sz="quarter" idx="12"/>
          </p:nvPr>
        </p:nvSpPr>
        <p:spPr>
          <a:ln/>
        </p:spPr>
        <p:txBody>
          <a:bodyPr/>
          <a:lstStyle>
            <a:lvl1pPr>
              <a:defRPr/>
            </a:lvl1pPr>
          </a:lstStyle>
          <a:p>
            <a:pPr>
              <a:defRPr/>
            </a:pPr>
            <a:fld id="{7140C4E5-E07D-4F69-B2D0-C708A66AB898}" type="slidenum">
              <a:rPr lang="en-US" altLang="ja-JP"/>
              <a:pPr>
                <a:defRPr/>
              </a:pPr>
              <a:t>‹#›</a:t>
            </a:fld>
            <a:endParaRPr lang="en-US" altLang="ja-JP"/>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95300" y="1600200"/>
            <a:ext cx="43815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5029200" y="1600200"/>
            <a:ext cx="43815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9"/>
          <p:cNvSpPr>
            <a:spLocks noGrp="1" noChangeArrowheads="1"/>
          </p:cNvSpPr>
          <p:nvPr>
            <p:ph type="dt" sz="half" idx="10"/>
          </p:nvPr>
        </p:nvSpPr>
        <p:spPr>
          <a:ln/>
        </p:spPr>
        <p:txBody>
          <a:bodyPr/>
          <a:lstStyle>
            <a:lvl1pPr>
              <a:defRPr/>
            </a:lvl1pPr>
          </a:lstStyle>
          <a:p>
            <a:pPr>
              <a:defRPr/>
            </a:pPr>
            <a:fld id="{851D53CF-B684-4BFB-A8BB-3A52C61F3C04}" type="datetime1">
              <a:rPr lang="ja-JP" altLang="en-US"/>
              <a:pPr>
                <a:defRPr/>
              </a:pPr>
              <a:t>2011/3/22</a:t>
            </a:fld>
            <a:endParaRPr lang="en-US" altLang="ja-JP"/>
          </a:p>
        </p:txBody>
      </p:sp>
      <p:sp>
        <p:nvSpPr>
          <p:cNvPr id="6" name="Rectangle 10"/>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11"/>
          <p:cNvSpPr>
            <a:spLocks noGrp="1" noChangeArrowheads="1"/>
          </p:cNvSpPr>
          <p:nvPr>
            <p:ph type="sldNum" sz="quarter" idx="12"/>
          </p:nvPr>
        </p:nvSpPr>
        <p:spPr>
          <a:ln/>
        </p:spPr>
        <p:txBody>
          <a:bodyPr/>
          <a:lstStyle>
            <a:lvl1pPr>
              <a:defRPr/>
            </a:lvl1pPr>
          </a:lstStyle>
          <a:p>
            <a:pPr>
              <a:defRPr/>
            </a:pPr>
            <a:fld id="{D9817AFC-9435-4DB9-B281-BB6678DFADA5}" type="slidenum">
              <a:rPr lang="en-US" altLang="ja-JP"/>
              <a:pPr>
                <a:defRPr/>
              </a:pPr>
              <a:t>‹#›</a:t>
            </a:fld>
            <a:endParaRPr lang="en-US" altLang="ja-JP"/>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9"/>
          <p:cNvSpPr>
            <a:spLocks noGrp="1" noChangeArrowheads="1"/>
          </p:cNvSpPr>
          <p:nvPr>
            <p:ph type="dt" sz="half" idx="10"/>
          </p:nvPr>
        </p:nvSpPr>
        <p:spPr>
          <a:ln/>
        </p:spPr>
        <p:txBody>
          <a:bodyPr/>
          <a:lstStyle>
            <a:lvl1pPr>
              <a:defRPr/>
            </a:lvl1pPr>
          </a:lstStyle>
          <a:p>
            <a:pPr>
              <a:defRPr/>
            </a:pPr>
            <a:fld id="{8096397C-6BE5-4196-9EF3-F2B78C6489EF}" type="datetime1">
              <a:rPr lang="ja-JP" altLang="en-US"/>
              <a:pPr>
                <a:defRPr/>
              </a:pPr>
              <a:t>2011/3/22</a:t>
            </a:fld>
            <a:endParaRPr lang="en-US" altLang="ja-JP"/>
          </a:p>
        </p:txBody>
      </p:sp>
      <p:sp>
        <p:nvSpPr>
          <p:cNvPr id="8" name="Rectangle 10"/>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11"/>
          <p:cNvSpPr>
            <a:spLocks noGrp="1" noChangeArrowheads="1"/>
          </p:cNvSpPr>
          <p:nvPr>
            <p:ph type="sldNum" sz="quarter" idx="12"/>
          </p:nvPr>
        </p:nvSpPr>
        <p:spPr>
          <a:ln/>
        </p:spPr>
        <p:txBody>
          <a:bodyPr/>
          <a:lstStyle>
            <a:lvl1pPr>
              <a:defRPr/>
            </a:lvl1pPr>
          </a:lstStyle>
          <a:p>
            <a:pPr>
              <a:defRPr/>
            </a:pPr>
            <a:fld id="{6E30B156-2138-4CB4-9CD6-3AFF5E74AE1A}" type="slidenum">
              <a:rPr lang="en-US" altLang="ja-JP"/>
              <a:pPr>
                <a:defRPr/>
              </a:pPr>
              <a:t>‹#›</a:t>
            </a:fld>
            <a:endParaRPr lang="en-US" altLang="ja-JP"/>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9"/>
          <p:cNvSpPr>
            <a:spLocks noGrp="1" noChangeArrowheads="1"/>
          </p:cNvSpPr>
          <p:nvPr>
            <p:ph type="dt" sz="half" idx="10"/>
          </p:nvPr>
        </p:nvSpPr>
        <p:spPr>
          <a:ln/>
        </p:spPr>
        <p:txBody>
          <a:bodyPr/>
          <a:lstStyle>
            <a:lvl1pPr>
              <a:defRPr/>
            </a:lvl1pPr>
          </a:lstStyle>
          <a:p>
            <a:pPr>
              <a:defRPr/>
            </a:pPr>
            <a:fld id="{B9A370C0-4B35-47DA-9F1E-3E5B40256BE0}" type="datetime1">
              <a:rPr lang="ja-JP" altLang="en-US"/>
              <a:pPr>
                <a:defRPr/>
              </a:pPr>
              <a:t>2011/3/22</a:t>
            </a:fld>
            <a:endParaRPr lang="en-US" altLang="ja-JP"/>
          </a:p>
        </p:txBody>
      </p:sp>
      <p:sp>
        <p:nvSpPr>
          <p:cNvPr id="4" name="Rectangle 10"/>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11"/>
          <p:cNvSpPr>
            <a:spLocks noGrp="1" noChangeArrowheads="1"/>
          </p:cNvSpPr>
          <p:nvPr>
            <p:ph type="sldNum" sz="quarter" idx="12"/>
          </p:nvPr>
        </p:nvSpPr>
        <p:spPr>
          <a:ln/>
        </p:spPr>
        <p:txBody>
          <a:bodyPr/>
          <a:lstStyle>
            <a:lvl1pPr>
              <a:defRPr/>
            </a:lvl1pPr>
          </a:lstStyle>
          <a:p>
            <a:pPr>
              <a:defRPr/>
            </a:pPr>
            <a:fld id="{975A355C-03AC-44A3-ADA3-4E0D530E840A}" type="slidenum">
              <a:rPr lang="en-US" altLang="ja-JP"/>
              <a:pPr>
                <a:defRPr/>
              </a:pPr>
              <a:t>‹#›</a:t>
            </a:fld>
            <a:endParaRPr lang="en-US" altLang="ja-JP"/>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ln/>
        </p:spPr>
        <p:txBody>
          <a:bodyPr/>
          <a:lstStyle>
            <a:lvl1pPr>
              <a:defRPr/>
            </a:lvl1pPr>
          </a:lstStyle>
          <a:p>
            <a:pPr>
              <a:defRPr/>
            </a:pPr>
            <a:fld id="{5D091D49-01B4-4244-8900-765D545AC0A5}" type="datetime1">
              <a:rPr lang="ja-JP" altLang="en-US"/>
              <a:pPr>
                <a:defRPr/>
              </a:pPr>
              <a:t>2011/3/22</a:t>
            </a:fld>
            <a:endParaRPr lang="en-US" altLang="ja-JP"/>
          </a:p>
        </p:txBody>
      </p:sp>
      <p:sp>
        <p:nvSpPr>
          <p:cNvPr id="3" name="Rectangle 10"/>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11"/>
          <p:cNvSpPr>
            <a:spLocks noGrp="1" noChangeArrowheads="1"/>
          </p:cNvSpPr>
          <p:nvPr>
            <p:ph type="sldNum" sz="quarter" idx="12"/>
          </p:nvPr>
        </p:nvSpPr>
        <p:spPr>
          <a:ln/>
        </p:spPr>
        <p:txBody>
          <a:bodyPr/>
          <a:lstStyle>
            <a:lvl1pPr>
              <a:defRPr/>
            </a:lvl1pPr>
          </a:lstStyle>
          <a:p>
            <a:pPr>
              <a:defRPr/>
            </a:pPr>
            <a:fld id="{62FF7754-3B2E-475C-BB54-F04168475F32}" type="slidenum">
              <a:rPr lang="en-US" altLang="ja-JP"/>
              <a:pPr>
                <a:defRPr/>
              </a:pPr>
              <a:t>‹#›</a:t>
            </a:fld>
            <a:endParaRPr lang="en-US" altLang="ja-JP"/>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3050"/>
            <a:ext cx="3259138"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9"/>
          <p:cNvSpPr>
            <a:spLocks noGrp="1" noChangeArrowheads="1"/>
          </p:cNvSpPr>
          <p:nvPr>
            <p:ph type="dt" sz="half" idx="10"/>
          </p:nvPr>
        </p:nvSpPr>
        <p:spPr>
          <a:ln/>
        </p:spPr>
        <p:txBody>
          <a:bodyPr/>
          <a:lstStyle>
            <a:lvl1pPr>
              <a:defRPr/>
            </a:lvl1pPr>
          </a:lstStyle>
          <a:p>
            <a:pPr>
              <a:defRPr/>
            </a:pPr>
            <a:fld id="{ED493CC4-BFBC-4212-BFEC-1DC5B32113D8}" type="datetime1">
              <a:rPr lang="ja-JP" altLang="en-US"/>
              <a:pPr>
                <a:defRPr/>
              </a:pPr>
              <a:t>2011/3/22</a:t>
            </a:fld>
            <a:endParaRPr lang="en-US" altLang="ja-JP"/>
          </a:p>
        </p:txBody>
      </p:sp>
      <p:sp>
        <p:nvSpPr>
          <p:cNvPr id="6" name="Rectangle 10"/>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11"/>
          <p:cNvSpPr>
            <a:spLocks noGrp="1" noChangeArrowheads="1"/>
          </p:cNvSpPr>
          <p:nvPr>
            <p:ph type="sldNum" sz="quarter" idx="12"/>
          </p:nvPr>
        </p:nvSpPr>
        <p:spPr>
          <a:ln/>
        </p:spPr>
        <p:txBody>
          <a:bodyPr/>
          <a:lstStyle>
            <a:lvl1pPr>
              <a:defRPr/>
            </a:lvl1pPr>
          </a:lstStyle>
          <a:p>
            <a:pPr>
              <a:defRPr/>
            </a:pPr>
            <a:fld id="{4BE8FBAC-F4B5-4345-9542-89F46CAEE773}" type="slidenum">
              <a:rPr lang="en-US" altLang="ja-JP"/>
              <a:pPr>
                <a:defRPr/>
              </a:pPr>
              <a:t>‹#›</a:t>
            </a:fld>
            <a:endParaRPr lang="en-US" altLang="ja-JP"/>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41513" y="4800600"/>
            <a:ext cx="59436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9"/>
          <p:cNvSpPr>
            <a:spLocks noGrp="1" noChangeArrowheads="1"/>
          </p:cNvSpPr>
          <p:nvPr>
            <p:ph type="dt" sz="half" idx="10"/>
          </p:nvPr>
        </p:nvSpPr>
        <p:spPr>
          <a:ln/>
        </p:spPr>
        <p:txBody>
          <a:bodyPr/>
          <a:lstStyle>
            <a:lvl1pPr>
              <a:defRPr/>
            </a:lvl1pPr>
          </a:lstStyle>
          <a:p>
            <a:pPr>
              <a:defRPr/>
            </a:pPr>
            <a:fld id="{A421A575-E627-4171-8B0F-AC52219D76F2}" type="datetime1">
              <a:rPr lang="ja-JP" altLang="en-US"/>
              <a:pPr>
                <a:defRPr/>
              </a:pPr>
              <a:t>2011/3/22</a:t>
            </a:fld>
            <a:endParaRPr lang="en-US" altLang="ja-JP"/>
          </a:p>
        </p:txBody>
      </p:sp>
      <p:sp>
        <p:nvSpPr>
          <p:cNvPr id="6" name="Rectangle 10"/>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11"/>
          <p:cNvSpPr>
            <a:spLocks noGrp="1" noChangeArrowheads="1"/>
          </p:cNvSpPr>
          <p:nvPr>
            <p:ph type="sldNum" sz="quarter" idx="12"/>
          </p:nvPr>
        </p:nvSpPr>
        <p:spPr>
          <a:ln/>
        </p:spPr>
        <p:txBody>
          <a:bodyPr/>
          <a:lstStyle>
            <a:lvl1pPr>
              <a:defRPr/>
            </a:lvl1pPr>
          </a:lstStyle>
          <a:p>
            <a:pPr>
              <a:defRPr/>
            </a:pPr>
            <a:fld id="{20068ABC-6F75-4547-9464-CFBB304BBA87}" type="slidenum">
              <a:rPr lang="en-US" altLang="ja-JP"/>
              <a:pPr>
                <a:defRPr/>
              </a:pPr>
              <a:t>‹#›</a:t>
            </a:fld>
            <a:endParaRPr lang="en-US" altLang="ja-JP"/>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9"/>
          <p:cNvSpPr>
            <a:spLocks noGrp="1" noChangeArrowheads="1"/>
          </p:cNvSpPr>
          <p:nvPr>
            <p:ph type="dt" sz="half" idx="10"/>
          </p:nvPr>
        </p:nvSpPr>
        <p:spPr>
          <a:ln/>
        </p:spPr>
        <p:txBody>
          <a:bodyPr/>
          <a:lstStyle>
            <a:lvl1pPr>
              <a:defRPr/>
            </a:lvl1pPr>
          </a:lstStyle>
          <a:p>
            <a:pPr>
              <a:defRPr/>
            </a:pPr>
            <a:fld id="{C6B5E516-2BE3-4CB8-893A-2683C474CB9A}" type="datetime1">
              <a:rPr lang="ja-JP" altLang="en-US"/>
              <a:pPr>
                <a:defRPr/>
              </a:pPr>
              <a:t>2011/3/22</a:t>
            </a:fld>
            <a:endParaRPr lang="en-US" altLang="ja-JP"/>
          </a:p>
        </p:txBody>
      </p:sp>
      <p:sp>
        <p:nvSpPr>
          <p:cNvPr id="5" name="Rectangle 10"/>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11"/>
          <p:cNvSpPr>
            <a:spLocks noGrp="1" noChangeArrowheads="1"/>
          </p:cNvSpPr>
          <p:nvPr>
            <p:ph type="sldNum" sz="quarter" idx="12"/>
          </p:nvPr>
        </p:nvSpPr>
        <p:spPr>
          <a:ln/>
        </p:spPr>
        <p:txBody>
          <a:bodyPr/>
          <a:lstStyle>
            <a:lvl1pPr>
              <a:defRPr/>
            </a:lvl1pPr>
          </a:lstStyle>
          <a:p>
            <a:pPr>
              <a:defRPr/>
            </a:pPr>
            <a:fld id="{0F311151-4D11-4688-9140-49007B418F9B}" type="slidenum">
              <a:rPr lang="en-US" altLang="ja-JP"/>
              <a:pPr>
                <a:defRPr/>
              </a:pPr>
              <a:t>‹#›</a:t>
            </a:fld>
            <a:endParaRPr lang="en-US" altLang="ja-JP"/>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1160463" y="304800"/>
            <a:ext cx="8250237" cy="1106488"/>
            <a:chOff x="675" y="192"/>
            <a:chExt cx="4797" cy="697"/>
          </a:xfrm>
        </p:grpSpPr>
        <p:sp>
          <p:nvSpPr>
            <p:cNvPr id="129027" name="Oval 3"/>
            <p:cNvSpPr>
              <a:spLocks noChangeArrowheads="1"/>
            </p:cNvSpPr>
            <p:nvPr/>
          </p:nvSpPr>
          <p:spPr bwMode="hidden">
            <a:xfrm flipH="1">
              <a:off x="3067" y="192"/>
              <a:ext cx="696" cy="696"/>
            </a:xfrm>
            <a:prstGeom prst="ellipse">
              <a:avLst/>
            </a:prstGeom>
            <a:solidFill>
              <a:schemeClr val="accent2"/>
            </a:solidFill>
            <a:ln w="28575">
              <a:noFill/>
              <a:round/>
              <a:headEnd/>
              <a:tailEnd/>
            </a:ln>
            <a:effectLst/>
          </p:spPr>
          <p:txBody>
            <a:bodyPr wrap="none" anchor="ctr"/>
            <a:lstStyle/>
            <a:p>
              <a:pPr algn="ctr">
                <a:defRPr/>
              </a:pPr>
              <a:endParaRPr kumimoji="0" lang="ja-JP" altLang="ja-JP" sz="2400">
                <a:latin typeface="Times New Roman" pitchFamily="18" charset="0"/>
                <a:ea typeface="ＭＳ Ｐゴシック" pitchFamily="50" charset="-128"/>
              </a:endParaRPr>
            </a:p>
          </p:txBody>
        </p:sp>
        <p:sp>
          <p:nvSpPr>
            <p:cNvPr id="129028" name="Oval 4"/>
            <p:cNvSpPr>
              <a:spLocks noChangeArrowheads="1"/>
            </p:cNvSpPr>
            <p:nvPr/>
          </p:nvSpPr>
          <p:spPr bwMode="hidden">
            <a:xfrm flipH="1">
              <a:off x="4777" y="192"/>
              <a:ext cx="695" cy="696"/>
            </a:xfrm>
            <a:prstGeom prst="ellipse">
              <a:avLst/>
            </a:prstGeom>
            <a:solidFill>
              <a:schemeClr val="accent2"/>
            </a:solidFill>
            <a:ln w="28575">
              <a:noFill/>
              <a:round/>
              <a:headEnd/>
              <a:tailEnd/>
            </a:ln>
            <a:effectLst/>
          </p:spPr>
          <p:txBody>
            <a:bodyPr wrap="none" anchor="ctr"/>
            <a:lstStyle/>
            <a:p>
              <a:pPr algn="ctr">
                <a:defRPr/>
              </a:pPr>
              <a:endParaRPr kumimoji="0" lang="ja-JP" altLang="ja-JP" sz="2400">
                <a:latin typeface="Times New Roman" pitchFamily="18" charset="0"/>
                <a:ea typeface="ＭＳ Ｐゴシック" pitchFamily="50" charset="-128"/>
              </a:endParaRPr>
            </a:p>
          </p:txBody>
        </p:sp>
        <p:sp>
          <p:nvSpPr>
            <p:cNvPr id="129029" name="Oval 5"/>
            <p:cNvSpPr>
              <a:spLocks noChangeArrowheads="1"/>
            </p:cNvSpPr>
            <p:nvPr/>
          </p:nvSpPr>
          <p:spPr bwMode="hidden">
            <a:xfrm flipH="1">
              <a:off x="675" y="193"/>
              <a:ext cx="695" cy="696"/>
            </a:xfrm>
            <a:prstGeom prst="ellipse">
              <a:avLst/>
            </a:prstGeom>
            <a:solidFill>
              <a:schemeClr val="accent2"/>
            </a:solidFill>
            <a:ln w="28575">
              <a:noFill/>
              <a:round/>
              <a:headEnd/>
              <a:tailEnd/>
            </a:ln>
            <a:effectLst/>
          </p:spPr>
          <p:txBody>
            <a:bodyPr wrap="none" anchor="ctr"/>
            <a:lstStyle/>
            <a:p>
              <a:pPr algn="ctr">
                <a:defRPr/>
              </a:pPr>
              <a:endParaRPr kumimoji="0" lang="ja-JP" altLang="ja-JP" sz="2400">
                <a:latin typeface="Times New Roman" pitchFamily="18" charset="0"/>
                <a:ea typeface="ＭＳ Ｐゴシック" pitchFamily="50" charset="-128"/>
              </a:endParaRPr>
            </a:p>
          </p:txBody>
        </p:sp>
        <p:sp>
          <p:nvSpPr>
            <p:cNvPr id="129030" name="Oval 6"/>
            <p:cNvSpPr>
              <a:spLocks noChangeArrowheads="1"/>
            </p:cNvSpPr>
            <p:nvPr/>
          </p:nvSpPr>
          <p:spPr bwMode="hidden">
            <a:xfrm flipH="1">
              <a:off x="3984" y="192"/>
              <a:ext cx="695" cy="696"/>
            </a:xfrm>
            <a:prstGeom prst="ellipse">
              <a:avLst/>
            </a:prstGeom>
            <a:noFill/>
            <a:ln w="28575">
              <a:solidFill>
                <a:schemeClr val="accent2"/>
              </a:solidFill>
              <a:round/>
              <a:headEnd/>
              <a:tailEnd/>
            </a:ln>
            <a:effectLst/>
          </p:spPr>
          <p:txBody>
            <a:bodyPr wrap="none" anchor="ctr"/>
            <a:lstStyle/>
            <a:p>
              <a:pPr algn="ctr">
                <a:defRPr/>
              </a:pPr>
              <a:endParaRPr kumimoji="0" lang="ja-JP" altLang="ja-JP" sz="2400">
                <a:latin typeface="Times New Roman" pitchFamily="18" charset="0"/>
                <a:ea typeface="ＭＳ Ｐゴシック" pitchFamily="50" charset="-128"/>
              </a:endParaRPr>
            </a:p>
          </p:txBody>
        </p:sp>
        <p:sp>
          <p:nvSpPr>
            <p:cNvPr id="129031" name="Oval 7"/>
            <p:cNvSpPr>
              <a:spLocks noChangeArrowheads="1"/>
            </p:cNvSpPr>
            <p:nvPr/>
          </p:nvSpPr>
          <p:spPr bwMode="hidden">
            <a:xfrm flipH="1">
              <a:off x="1486" y="192"/>
              <a:ext cx="695" cy="696"/>
            </a:xfrm>
            <a:prstGeom prst="ellipse">
              <a:avLst/>
            </a:prstGeom>
            <a:noFill/>
            <a:ln w="28575">
              <a:solidFill>
                <a:schemeClr val="accent2"/>
              </a:solidFill>
              <a:round/>
              <a:headEnd/>
              <a:tailEnd/>
            </a:ln>
            <a:effectLst/>
          </p:spPr>
          <p:txBody>
            <a:bodyPr wrap="none" anchor="ctr"/>
            <a:lstStyle/>
            <a:p>
              <a:pPr algn="ctr">
                <a:defRPr/>
              </a:pPr>
              <a:endParaRPr kumimoji="0" lang="ja-JP" altLang="ja-JP" sz="2400">
                <a:latin typeface="Times New Roman" pitchFamily="18" charset="0"/>
                <a:ea typeface="ＭＳ Ｐゴシック" pitchFamily="50" charset="-128"/>
              </a:endParaRPr>
            </a:p>
          </p:txBody>
        </p:sp>
      </p:grpSp>
      <p:sp>
        <p:nvSpPr>
          <p:cNvPr id="1027" name="Rectangle 8"/>
          <p:cNvSpPr>
            <a:spLocks noGrp="1" noChangeArrowheads="1"/>
          </p:cNvSpPr>
          <p:nvPr>
            <p:ph type="body" idx="1"/>
          </p:nvPr>
        </p:nvSpPr>
        <p:spPr bwMode="auto">
          <a:xfrm>
            <a:off x="495300" y="1600200"/>
            <a:ext cx="89154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29033" name="Rectangle 9"/>
          <p:cNvSpPr>
            <a:spLocks noGrp="1" noChangeArrowheads="1"/>
          </p:cNvSpPr>
          <p:nvPr>
            <p:ph type="dt" sz="half" idx="2"/>
          </p:nvPr>
        </p:nvSpPr>
        <p:spPr bwMode="auto">
          <a:xfrm>
            <a:off x="495300" y="6248400"/>
            <a:ext cx="2311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000"/>
            </a:lvl1pPr>
          </a:lstStyle>
          <a:p>
            <a:pPr>
              <a:defRPr/>
            </a:pPr>
            <a:fld id="{38301B82-15DC-46E6-9952-30F6954D99F4}" type="datetime1">
              <a:rPr lang="ja-JP" altLang="en-US"/>
              <a:pPr>
                <a:defRPr/>
              </a:pPr>
              <a:t>2011/3/22</a:t>
            </a:fld>
            <a:endParaRPr lang="en-US" altLang="ja-JP"/>
          </a:p>
        </p:txBody>
      </p:sp>
      <p:sp>
        <p:nvSpPr>
          <p:cNvPr id="129034" name="Rectangle 10"/>
          <p:cNvSpPr>
            <a:spLocks noGrp="1" noChangeArrowheads="1"/>
          </p:cNvSpPr>
          <p:nvPr>
            <p:ph type="ftr" sz="quarter" idx="3"/>
          </p:nvPr>
        </p:nvSpPr>
        <p:spPr bwMode="auto">
          <a:xfrm>
            <a:off x="3384550" y="6248400"/>
            <a:ext cx="31369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000"/>
            </a:lvl1pPr>
          </a:lstStyle>
          <a:p>
            <a:pPr>
              <a:defRPr/>
            </a:pPr>
            <a:endParaRPr lang="en-US" altLang="ja-JP"/>
          </a:p>
        </p:txBody>
      </p:sp>
      <p:sp>
        <p:nvSpPr>
          <p:cNvPr id="129035" name="Rectangle 11"/>
          <p:cNvSpPr>
            <a:spLocks noGrp="1" noChangeArrowheads="1"/>
          </p:cNvSpPr>
          <p:nvPr>
            <p:ph type="sldNum" sz="quarter" idx="4"/>
          </p:nvPr>
        </p:nvSpPr>
        <p:spPr bwMode="auto">
          <a:xfrm>
            <a:off x="8567738" y="6605588"/>
            <a:ext cx="1338262" cy="2524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000">
                <a:ea typeface="ＭＳ Ｐゴシック" pitchFamily="50" charset="-128"/>
              </a:defRPr>
            </a:lvl1pPr>
          </a:lstStyle>
          <a:p>
            <a:pPr>
              <a:defRPr/>
            </a:pPr>
            <a:fld id="{DEFBAC37-FDDC-435F-96E6-381167687CA2}" type="slidenum">
              <a:rPr lang="en-US" altLang="ja-JP"/>
              <a:pPr>
                <a:defRPr/>
              </a:pPr>
              <a:t>‹#›</a:t>
            </a:fld>
            <a:endParaRPr lang="en-US" altLang="ja-JP"/>
          </a:p>
        </p:txBody>
      </p:sp>
      <p:sp>
        <p:nvSpPr>
          <p:cNvPr id="1031" name="Rectangle 12"/>
          <p:cNvSpPr>
            <a:spLocks noGrp="1" noChangeArrowheads="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Tree>
  </p:cSld>
  <p:clrMap bg1="lt1" tx1="dk1" bg2="lt2" tx2="dk2" accent1="accent1" accent2="accent2" accent3="accent3" accent4="accent4" accent5="accent5" accent6="accent6" hlink="hlink" folHlink="folHlink"/>
  <p:sldLayoutIdLst>
    <p:sldLayoutId id="2147483723" r:id="rId1"/>
    <p:sldLayoutId id="2147483722" r:id="rId2"/>
    <p:sldLayoutId id="2147483721" r:id="rId3"/>
    <p:sldLayoutId id="2147483720" r:id="rId4"/>
    <p:sldLayoutId id="2147483719" r:id="rId5"/>
    <p:sldLayoutId id="2147483718" r:id="rId6"/>
    <p:sldLayoutId id="2147483717" r:id="rId7"/>
    <p:sldLayoutId id="2147483716" r:id="rId8"/>
    <p:sldLayoutId id="2147483715" r:id="rId9"/>
    <p:sldLayoutId id="2147483714" r:id="rId10"/>
    <p:sldLayoutId id="2147483713" r:id="rId11"/>
  </p:sldLayoutIdLst>
  <p:timing>
    <p:tnLst>
      <p:par>
        <p:cTn id="1" dur="indefinite" restart="never" nodeType="tmRoot"/>
      </p:par>
    </p:tnLst>
  </p:timing>
  <p:hf hdr="0" ftr="0" dt="0"/>
  <p:txStyles>
    <p:titleStyle>
      <a:lvl1pPr algn="l" rtl="0" eaLnBrk="0" fontAlgn="base" hangingPunct="0">
        <a:spcBef>
          <a:spcPct val="0"/>
        </a:spcBef>
        <a:spcAft>
          <a:spcPct val="0"/>
        </a:spcAft>
        <a:defRPr kumimoji="1" sz="2400">
          <a:solidFill>
            <a:srgbClr val="000099"/>
          </a:solidFill>
          <a:latin typeface="+mj-lt"/>
          <a:ea typeface="+mj-ea"/>
          <a:cs typeface="+mj-cs"/>
        </a:defRPr>
      </a:lvl1pPr>
      <a:lvl2pPr algn="l" rtl="0" eaLnBrk="0" fontAlgn="base" hangingPunct="0">
        <a:spcBef>
          <a:spcPct val="0"/>
        </a:spcBef>
        <a:spcAft>
          <a:spcPct val="0"/>
        </a:spcAft>
        <a:defRPr kumimoji="1" sz="2400">
          <a:solidFill>
            <a:srgbClr val="000099"/>
          </a:solidFill>
          <a:latin typeface="HG創英角ｺﾞｼｯｸUB" pitchFamily="49" charset="-128"/>
          <a:ea typeface="HG創英角ｺﾞｼｯｸUB" pitchFamily="49" charset="-128"/>
        </a:defRPr>
      </a:lvl2pPr>
      <a:lvl3pPr algn="l" rtl="0" eaLnBrk="0" fontAlgn="base" hangingPunct="0">
        <a:spcBef>
          <a:spcPct val="0"/>
        </a:spcBef>
        <a:spcAft>
          <a:spcPct val="0"/>
        </a:spcAft>
        <a:defRPr kumimoji="1" sz="2400">
          <a:solidFill>
            <a:srgbClr val="000099"/>
          </a:solidFill>
          <a:latin typeface="HG創英角ｺﾞｼｯｸUB" pitchFamily="49" charset="-128"/>
          <a:ea typeface="HG創英角ｺﾞｼｯｸUB" pitchFamily="49" charset="-128"/>
        </a:defRPr>
      </a:lvl3pPr>
      <a:lvl4pPr algn="l" rtl="0" eaLnBrk="0" fontAlgn="base" hangingPunct="0">
        <a:spcBef>
          <a:spcPct val="0"/>
        </a:spcBef>
        <a:spcAft>
          <a:spcPct val="0"/>
        </a:spcAft>
        <a:defRPr kumimoji="1" sz="2400">
          <a:solidFill>
            <a:srgbClr val="000099"/>
          </a:solidFill>
          <a:latin typeface="HG創英角ｺﾞｼｯｸUB" pitchFamily="49" charset="-128"/>
          <a:ea typeface="HG創英角ｺﾞｼｯｸUB" pitchFamily="49" charset="-128"/>
        </a:defRPr>
      </a:lvl4pPr>
      <a:lvl5pPr algn="l" rtl="0" eaLnBrk="0" fontAlgn="base" hangingPunct="0">
        <a:spcBef>
          <a:spcPct val="0"/>
        </a:spcBef>
        <a:spcAft>
          <a:spcPct val="0"/>
        </a:spcAft>
        <a:defRPr kumimoji="1" sz="2400">
          <a:solidFill>
            <a:srgbClr val="000099"/>
          </a:solidFill>
          <a:latin typeface="HG創英角ｺﾞｼｯｸUB" pitchFamily="49" charset="-128"/>
          <a:ea typeface="HG創英角ｺﾞｼｯｸUB" pitchFamily="49" charset="-128"/>
        </a:defRPr>
      </a:lvl5pPr>
      <a:lvl6pPr marL="457200" algn="l" rtl="0" fontAlgn="base">
        <a:spcBef>
          <a:spcPct val="0"/>
        </a:spcBef>
        <a:spcAft>
          <a:spcPct val="0"/>
        </a:spcAft>
        <a:defRPr kumimoji="1" sz="2400">
          <a:solidFill>
            <a:srgbClr val="000099"/>
          </a:solidFill>
          <a:latin typeface="HG創英角ｺﾞｼｯｸUB" pitchFamily="49" charset="-128"/>
          <a:ea typeface="HG創英角ｺﾞｼｯｸUB" pitchFamily="49" charset="-128"/>
        </a:defRPr>
      </a:lvl6pPr>
      <a:lvl7pPr marL="914400" algn="l" rtl="0" fontAlgn="base">
        <a:spcBef>
          <a:spcPct val="0"/>
        </a:spcBef>
        <a:spcAft>
          <a:spcPct val="0"/>
        </a:spcAft>
        <a:defRPr kumimoji="1" sz="2400">
          <a:solidFill>
            <a:srgbClr val="000099"/>
          </a:solidFill>
          <a:latin typeface="HG創英角ｺﾞｼｯｸUB" pitchFamily="49" charset="-128"/>
          <a:ea typeface="HG創英角ｺﾞｼｯｸUB" pitchFamily="49" charset="-128"/>
        </a:defRPr>
      </a:lvl7pPr>
      <a:lvl8pPr marL="1371600" algn="l" rtl="0" fontAlgn="base">
        <a:spcBef>
          <a:spcPct val="0"/>
        </a:spcBef>
        <a:spcAft>
          <a:spcPct val="0"/>
        </a:spcAft>
        <a:defRPr kumimoji="1" sz="2400">
          <a:solidFill>
            <a:srgbClr val="000099"/>
          </a:solidFill>
          <a:latin typeface="HG創英角ｺﾞｼｯｸUB" pitchFamily="49" charset="-128"/>
          <a:ea typeface="HG創英角ｺﾞｼｯｸUB" pitchFamily="49" charset="-128"/>
        </a:defRPr>
      </a:lvl8pPr>
      <a:lvl9pPr marL="1828800" algn="l" rtl="0" fontAlgn="base">
        <a:spcBef>
          <a:spcPct val="0"/>
        </a:spcBef>
        <a:spcAft>
          <a:spcPct val="0"/>
        </a:spcAft>
        <a:defRPr kumimoji="1" sz="2400">
          <a:solidFill>
            <a:srgbClr val="000099"/>
          </a:solidFill>
          <a:latin typeface="HG創英角ｺﾞｼｯｸUB" pitchFamily="49" charset="-128"/>
          <a:ea typeface="HG創英角ｺﾞｼｯｸUB" pitchFamily="49" charset="-128"/>
        </a:defRPr>
      </a:lvl9pPr>
    </p:titleStyle>
    <p:bodyStyle>
      <a:lvl1pPr marL="342900" indent="-342900" algn="l" rtl="0" eaLnBrk="0" fontAlgn="base" hangingPunct="0">
        <a:spcBef>
          <a:spcPct val="20000"/>
        </a:spcBef>
        <a:spcAft>
          <a:spcPct val="0"/>
        </a:spcAft>
        <a:buClr>
          <a:schemeClr val="accent1"/>
        </a:buClr>
        <a:buFont typeface="Wingdings" pitchFamily="2" charset="2"/>
        <a:buChar char="l"/>
        <a:defRPr kumimoji="1"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kumimoji="1" sz="2700">
          <a:solidFill>
            <a:schemeClr val="tx1"/>
          </a:solidFill>
          <a:latin typeface="Arial" charset="0"/>
          <a:ea typeface="ＭＳ Ｐゴシック" pitchFamily="50" charset="-128"/>
        </a:defRPr>
      </a:lvl2pPr>
      <a:lvl3pPr marL="1143000" indent="-228600" algn="l" rtl="0" eaLnBrk="0" fontAlgn="base" hangingPunct="0">
        <a:spcBef>
          <a:spcPct val="20000"/>
        </a:spcBef>
        <a:spcAft>
          <a:spcPct val="0"/>
        </a:spcAft>
        <a:buClr>
          <a:schemeClr val="accent1"/>
        </a:buClr>
        <a:buFont typeface="Wingdings" pitchFamily="2" charset="2"/>
        <a:buChar char="l"/>
        <a:defRPr kumimoji="1" sz="2300">
          <a:solidFill>
            <a:schemeClr val="tx1"/>
          </a:solidFill>
          <a:latin typeface="Arial" charset="0"/>
          <a:ea typeface="ＭＳ Ｐゴシック" pitchFamily="50" charset="-128"/>
        </a:defRPr>
      </a:lvl3pPr>
      <a:lvl4pPr marL="1600200" indent="-228600" algn="l" rtl="0" eaLnBrk="0" fontAlgn="base" hangingPunct="0">
        <a:spcBef>
          <a:spcPct val="20000"/>
        </a:spcBef>
        <a:spcAft>
          <a:spcPct val="0"/>
        </a:spcAft>
        <a:buClr>
          <a:schemeClr val="accent1"/>
        </a:buClr>
        <a:buChar char="•"/>
        <a:defRPr kumimoji="1" sz="2000">
          <a:solidFill>
            <a:schemeClr val="tx1"/>
          </a:solidFill>
          <a:latin typeface="Arial" charset="0"/>
          <a:ea typeface="ＭＳ Ｐゴシック" pitchFamily="50" charset="-128"/>
        </a:defRPr>
      </a:lvl4pPr>
      <a:lvl5pPr marL="2057400" indent="-228600" algn="l" rtl="0" eaLnBrk="0" fontAlgn="base" hangingPunct="0">
        <a:spcBef>
          <a:spcPct val="20000"/>
        </a:spcBef>
        <a:spcAft>
          <a:spcPct val="0"/>
        </a:spcAft>
        <a:buClr>
          <a:schemeClr val="accent1"/>
        </a:buClr>
        <a:buFont typeface="Wingdings" pitchFamily="2" charset="2"/>
        <a:buChar char=""/>
        <a:defRPr kumimoji="1" sz="2000">
          <a:solidFill>
            <a:schemeClr val="tx1"/>
          </a:solidFill>
          <a:latin typeface="Arial" charset="0"/>
          <a:ea typeface="ＭＳ Ｐゴシック" pitchFamily="50" charset="-128"/>
        </a:defRPr>
      </a:lvl5pPr>
      <a:lvl6pPr marL="2514600" indent="-228600" algn="l" rtl="0" fontAlgn="base">
        <a:spcBef>
          <a:spcPct val="20000"/>
        </a:spcBef>
        <a:spcAft>
          <a:spcPct val="0"/>
        </a:spcAft>
        <a:buClr>
          <a:schemeClr val="accent1"/>
        </a:buClr>
        <a:buFont typeface="Wingdings" pitchFamily="2" charset="2"/>
        <a:buChar char=""/>
        <a:defRPr kumimoji="1" sz="2000">
          <a:solidFill>
            <a:schemeClr val="tx1"/>
          </a:solidFill>
          <a:latin typeface="Arial" charset="0"/>
          <a:ea typeface="ＭＳ Ｐゴシック" pitchFamily="50" charset="-128"/>
        </a:defRPr>
      </a:lvl6pPr>
      <a:lvl7pPr marL="2971800" indent="-228600" algn="l" rtl="0" fontAlgn="base">
        <a:spcBef>
          <a:spcPct val="20000"/>
        </a:spcBef>
        <a:spcAft>
          <a:spcPct val="0"/>
        </a:spcAft>
        <a:buClr>
          <a:schemeClr val="accent1"/>
        </a:buClr>
        <a:buFont typeface="Wingdings" pitchFamily="2" charset="2"/>
        <a:buChar char=""/>
        <a:defRPr kumimoji="1" sz="2000">
          <a:solidFill>
            <a:schemeClr val="tx1"/>
          </a:solidFill>
          <a:latin typeface="Arial" charset="0"/>
          <a:ea typeface="ＭＳ Ｐゴシック" pitchFamily="50" charset="-128"/>
        </a:defRPr>
      </a:lvl7pPr>
      <a:lvl8pPr marL="3429000" indent="-228600" algn="l" rtl="0" fontAlgn="base">
        <a:spcBef>
          <a:spcPct val="20000"/>
        </a:spcBef>
        <a:spcAft>
          <a:spcPct val="0"/>
        </a:spcAft>
        <a:buClr>
          <a:schemeClr val="accent1"/>
        </a:buClr>
        <a:buFont typeface="Wingdings" pitchFamily="2" charset="2"/>
        <a:buChar char=""/>
        <a:defRPr kumimoji="1" sz="2000">
          <a:solidFill>
            <a:schemeClr val="tx1"/>
          </a:solidFill>
          <a:latin typeface="Arial" charset="0"/>
          <a:ea typeface="ＭＳ Ｐゴシック" pitchFamily="50" charset="-128"/>
        </a:defRPr>
      </a:lvl8pPr>
      <a:lvl9pPr marL="3886200" indent="-228600" algn="l" rtl="0" fontAlgn="base">
        <a:spcBef>
          <a:spcPct val="20000"/>
        </a:spcBef>
        <a:spcAft>
          <a:spcPct val="0"/>
        </a:spcAft>
        <a:buClr>
          <a:schemeClr val="accent1"/>
        </a:buClr>
        <a:buFont typeface="Wingdings" pitchFamily="2" charset="2"/>
        <a:buChar char=""/>
        <a:defRPr kumimoji="1" sz="2000">
          <a:solidFill>
            <a:schemeClr val="tx1"/>
          </a:solidFill>
          <a:latin typeface="Arial" charset="0"/>
          <a:ea typeface="ＭＳ Ｐゴシック" pitchFamily="50" charset="-128"/>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hyperlink" Target="mailto:t-nagaoka@fsa.go.jp"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hyperlink" Target="mailto:makoto.sonoda@fsa.go.jp"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AutoShape 2"/>
          <p:cNvSpPr>
            <a:spLocks noGrp="1" noChangeArrowheads="1"/>
          </p:cNvSpPr>
          <p:nvPr>
            <p:ph type="ctrTitle" idx="4294967295"/>
          </p:nvPr>
        </p:nvSpPr>
        <p:spPr>
          <a:xfrm>
            <a:off x="200025" y="333375"/>
            <a:ext cx="9577388" cy="2159000"/>
          </a:xfrm>
          <a:prstGeom prst="roundRect">
            <a:avLst>
              <a:gd name="adj" fmla="val 16667"/>
            </a:avLst>
          </a:prstGeom>
          <a:solidFill>
            <a:srgbClr val="CCFFFF"/>
          </a:solidFill>
          <a:ln w="50800">
            <a:solidFill>
              <a:srgbClr val="3366FF"/>
            </a:solidFill>
            <a:round/>
            <a:headEnd type="none" w="med" len="med"/>
            <a:tailEnd type="none" w="med" len="med"/>
          </a:ln>
        </p:spPr>
        <p:txBody>
          <a:bodyPr tIns="118800" bIns="118800"/>
          <a:lstStyle/>
          <a:p>
            <a:pPr algn="ctr" eaLnBrk="1" hangingPunct="1"/>
            <a:r>
              <a:rPr lang="en-US" altLang="ja-JP" sz="4000" b="1" smtClean="0">
                <a:latin typeface="Arial" charset="0"/>
                <a:ea typeface="Arial Unicode MS" pitchFamily="50" charset="-128"/>
                <a:cs typeface="Arial Unicode MS" pitchFamily="50" charset="-128"/>
              </a:rPr>
              <a:t>IFRS Foundation</a:t>
            </a:r>
            <a:br>
              <a:rPr lang="en-US" altLang="ja-JP" sz="4000" b="1" smtClean="0">
                <a:latin typeface="Arial" charset="0"/>
                <a:ea typeface="Arial Unicode MS" pitchFamily="50" charset="-128"/>
                <a:cs typeface="Arial Unicode MS" pitchFamily="50" charset="-128"/>
              </a:rPr>
            </a:br>
            <a:r>
              <a:rPr lang="en-US" altLang="ja-JP" sz="4000" b="1" smtClean="0">
                <a:latin typeface="Arial" charset="0"/>
                <a:ea typeface="Arial Unicode MS" pitchFamily="50" charset="-128"/>
                <a:cs typeface="Arial Unicode MS" pitchFamily="50" charset="-128"/>
              </a:rPr>
              <a:t> Governance Review</a:t>
            </a:r>
            <a:br>
              <a:rPr lang="en-US" altLang="ja-JP" sz="4000" b="1" smtClean="0">
                <a:latin typeface="Arial" charset="0"/>
                <a:ea typeface="Arial Unicode MS" pitchFamily="50" charset="-128"/>
                <a:cs typeface="Arial Unicode MS" pitchFamily="50" charset="-128"/>
              </a:rPr>
            </a:br>
            <a:r>
              <a:rPr lang="en-US" altLang="ja-JP" sz="3200" b="1" i="1" smtClean="0">
                <a:latin typeface="Arial" charset="0"/>
                <a:ea typeface="Arial Unicode MS" pitchFamily="50" charset="-128"/>
                <a:cs typeface="Arial Unicode MS" pitchFamily="50" charset="-128"/>
              </a:rPr>
              <a:t>- Overview of the Consultation Report*-</a:t>
            </a:r>
          </a:p>
        </p:txBody>
      </p:sp>
      <p:sp>
        <p:nvSpPr>
          <p:cNvPr id="15362" name="Rectangle 3"/>
          <p:cNvSpPr>
            <a:spLocks noGrp="1" noChangeArrowheads="1"/>
          </p:cNvSpPr>
          <p:nvPr>
            <p:ph type="subTitle" idx="4294967295"/>
          </p:nvPr>
        </p:nvSpPr>
        <p:spPr>
          <a:xfrm>
            <a:off x="631825" y="2708275"/>
            <a:ext cx="8785225" cy="3025775"/>
          </a:xfrm>
        </p:spPr>
        <p:txBody>
          <a:bodyPr anchor="ctr" anchorCtr="1"/>
          <a:lstStyle/>
          <a:p>
            <a:pPr marL="0" indent="0" algn="ctr" eaLnBrk="1" hangingPunct="1">
              <a:buFont typeface="Wingdings" pitchFamily="2" charset="2"/>
              <a:buNone/>
            </a:pPr>
            <a:r>
              <a:rPr lang="en-US" altLang="ja-JP" sz="2800" b="1" smtClean="0">
                <a:latin typeface="Arial Unicode MS" pitchFamily="50" charset="-128"/>
                <a:ea typeface="Arial Unicode MS" pitchFamily="50" charset="-128"/>
                <a:cs typeface="Arial Unicode MS" pitchFamily="50" charset="-128"/>
              </a:rPr>
              <a:t>March 2011</a:t>
            </a:r>
          </a:p>
          <a:p>
            <a:pPr marL="0" indent="0" algn="ctr" eaLnBrk="1" hangingPunct="1">
              <a:buFont typeface="Wingdings" pitchFamily="2" charset="2"/>
              <a:buNone/>
            </a:pPr>
            <a:endParaRPr lang="en-US" altLang="ja-JP" sz="800" b="1" smtClean="0">
              <a:latin typeface="Arial Unicode MS" pitchFamily="50" charset="-128"/>
              <a:ea typeface="Arial Unicode MS" pitchFamily="50" charset="-128"/>
              <a:cs typeface="Arial Unicode MS" pitchFamily="50" charset="-128"/>
            </a:endParaRPr>
          </a:p>
          <a:p>
            <a:pPr marL="0" indent="0" algn="ctr" eaLnBrk="1" hangingPunct="1">
              <a:buFont typeface="Wingdings" pitchFamily="2" charset="2"/>
              <a:buNone/>
            </a:pPr>
            <a:endParaRPr lang="en-US" altLang="ja-JP" sz="800" b="1" smtClean="0">
              <a:latin typeface="Arial Unicode MS" pitchFamily="50" charset="-128"/>
              <a:ea typeface="Arial Unicode MS" pitchFamily="50" charset="-128"/>
              <a:cs typeface="Arial Unicode MS" pitchFamily="50" charset="-128"/>
            </a:endParaRPr>
          </a:p>
          <a:p>
            <a:pPr marL="0" indent="0" algn="ctr" eaLnBrk="1" hangingPunct="1">
              <a:buFont typeface="Wingdings" pitchFamily="2" charset="2"/>
              <a:buNone/>
            </a:pPr>
            <a:endParaRPr lang="en-US" altLang="ja-JP" sz="800" b="1" smtClean="0">
              <a:latin typeface="Arial Unicode MS" pitchFamily="50" charset="-128"/>
              <a:ea typeface="Arial Unicode MS" pitchFamily="50" charset="-128"/>
              <a:cs typeface="Arial Unicode MS" pitchFamily="50" charset="-128"/>
            </a:endParaRPr>
          </a:p>
          <a:p>
            <a:pPr marL="0" indent="0" algn="ctr" eaLnBrk="1" hangingPunct="1">
              <a:buFont typeface="Wingdings" pitchFamily="2" charset="2"/>
              <a:buNone/>
            </a:pPr>
            <a:r>
              <a:rPr lang="en-US" altLang="ja-JP" b="1" smtClean="0">
                <a:latin typeface="Arial Unicode MS" pitchFamily="50" charset="-128"/>
                <a:ea typeface="Arial Unicode MS" pitchFamily="50" charset="-128"/>
                <a:cs typeface="Arial Unicode MS" pitchFamily="50" charset="-128"/>
              </a:rPr>
              <a:t>Masamichi Kono</a:t>
            </a:r>
          </a:p>
          <a:p>
            <a:pPr marL="0" indent="0" algn="ctr" eaLnBrk="1" hangingPunct="1">
              <a:buFont typeface="Wingdings" pitchFamily="2" charset="2"/>
              <a:buNone/>
            </a:pPr>
            <a:r>
              <a:rPr lang="en-US" altLang="ja-JP" b="1" smtClean="0">
                <a:latin typeface="Arial Unicode MS" pitchFamily="50" charset="-128"/>
                <a:ea typeface="Arial Unicode MS" pitchFamily="50" charset="-128"/>
                <a:cs typeface="Arial Unicode MS" pitchFamily="50" charset="-128"/>
              </a:rPr>
              <a:t>Chair, IFRS Foundation Monitoring Board</a:t>
            </a:r>
          </a:p>
          <a:p>
            <a:pPr marL="0" indent="0" algn="ctr" eaLnBrk="1" hangingPunct="1">
              <a:buFont typeface="Wingdings" pitchFamily="2" charset="2"/>
              <a:buNone/>
            </a:pPr>
            <a:r>
              <a:rPr lang="en-US" altLang="ja-JP" b="1" smtClean="0">
                <a:latin typeface="Arial Unicode MS" pitchFamily="50" charset="-128"/>
                <a:ea typeface="Arial Unicode MS" pitchFamily="50" charset="-128"/>
                <a:cs typeface="Arial Unicode MS" pitchFamily="50" charset="-128"/>
              </a:rPr>
              <a:t>Working Group on Governance Review</a:t>
            </a:r>
          </a:p>
          <a:p>
            <a:pPr marL="0" indent="0" algn="ctr" eaLnBrk="1" hangingPunct="1">
              <a:buFont typeface="Wingdings" pitchFamily="2" charset="2"/>
              <a:buNone/>
            </a:pPr>
            <a:r>
              <a:rPr lang="en-US" altLang="ja-JP" b="1" smtClean="0">
                <a:latin typeface="Arial Unicode MS" pitchFamily="50" charset="-128"/>
                <a:ea typeface="Arial Unicode MS" pitchFamily="50" charset="-128"/>
                <a:cs typeface="Arial Unicode MS" pitchFamily="50" charset="-128"/>
              </a:rPr>
              <a:t>(Acting Chair, IFRS Foundation Monitoring Board)</a:t>
            </a:r>
          </a:p>
          <a:p>
            <a:pPr marL="0" indent="0" algn="ctr" eaLnBrk="1" hangingPunct="1">
              <a:buFont typeface="Wingdings" pitchFamily="2" charset="2"/>
              <a:buNone/>
            </a:pPr>
            <a:endParaRPr lang="en-US" altLang="ja-JP" b="1" smtClean="0">
              <a:latin typeface="Arial Unicode MS" pitchFamily="50" charset="-128"/>
              <a:ea typeface="Arial Unicode MS" pitchFamily="50" charset="-128"/>
              <a:cs typeface="Arial Unicode MS" pitchFamily="50" charset="-128"/>
            </a:endParaRPr>
          </a:p>
        </p:txBody>
      </p:sp>
      <p:sp>
        <p:nvSpPr>
          <p:cNvPr id="15363" name="Rectangle 7"/>
          <p:cNvSpPr>
            <a:spLocks noChangeArrowheads="1"/>
          </p:cNvSpPr>
          <p:nvPr/>
        </p:nvSpPr>
        <p:spPr bwMode="auto">
          <a:xfrm>
            <a:off x="215900" y="5716588"/>
            <a:ext cx="9561513" cy="1076325"/>
          </a:xfrm>
          <a:prstGeom prst="rect">
            <a:avLst/>
          </a:prstGeom>
          <a:solidFill>
            <a:srgbClr val="00CCFF"/>
          </a:solidFill>
          <a:ln w="9525">
            <a:solidFill>
              <a:schemeClr val="tx1"/>
            </a:solidFill>
            <a:miter lim="800000"/>
            <a:headEnd/>
            <a:tailEnd/>
          </a:ln>
        </p:spPr>
        <p:txBody>
          <a:bodyPr lIns="126000" tIns="46800" rIns="126000" bIns="46800" anchor="ctr">
            <a:spAutoFit/>
          </a:bodyPr>
          <a:lstStyle/>
          <a:p>
            <a:r>
              <a:rPr lang="en-US" altLang="ja-JP" sz="2000" b="1"/>
              <a:t>* </a:t>
            </a:r>
            <a:r>
              <a:rPr lang="en-US" altLang="ja-JP" sz="2000" b="1" i="1"/>
              <a:t>This presentation is prepared under the sole responsibility of the Chair of the Working Group. All references must be made to the original consultation document issued by the Monitoring Board.</a:t>
            </a:r>
            <a:r>
              <a:rPr lang="en-US" altLang="ja-JP" sz="2400" b="1" i="1"/>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fld id="{0703BD33-FE8D-4FF7-8202-86D7297AE004}" type="slidenum">
              <a:rPr kumimoji="0" lang="en-US" altLang="ja-JP" sz="1000"/>
              <a:pPr algn="r"/>
              <a:t>9</a:t>
            </a:fld>
            <a:endParaRPr kumimoji="0" lang="en-US" altLang="ja-JP" sz="1000"/>
          </a:p>
        </p:txBody>
      </p:sp>
      <p:sp>
        <p:nvSpPr>
          <p:cNvPr id="26626"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endParaRPr kumimoji="0" lang="en-US" altLang="ja-JP" sz="1000"/>
          </a:p>
        </p:txBody>
      </p:sp>
      <p:sp>
        <p:nvSpPr>
          <p:cNvPr id="26627"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endParaRPr kumimoji="0" lang="en-US" altLang="ja-JP" sz="1000"/>
          </a:p>
        </p:txBody>
      </p:sp>
      <p:sp>
        <p:nvSpPr>
          <p:cNvPr id="26628" name="AutoShape 9"/>
          <p:cNvSpPr>
            <a:spLocks noChangeArrowheads="1"/>
          </p:cNvSpPr>
          <p:nvPr/>
        </p:nvSpPr>
        <p:spPr bwMode="auto">
          <a:xfrm>
            <a:off x="71438" y="1125538"/>
            <a:ext cx="9777412" cy="5732462"/>
          </a:xfrm>
          <a:prstGeom prst="roundRect">
            <a:avLst>
              <a:gd name="adj" fmla="val 11125"/>
            </a:avLst>
          </a:prstGeom>
          <a:solidFill>
            <a:schemeClr val="accent1"/>
          </a:solidFill>
          <a:ln w="9525">
            <a:solidFill>
              <a:schemeClr val="tx1"/>
            </a:solidFill>
            <a:round/>
            <a:headEnd/>
            <a:tailEnd/>
          </a:ln>
        </p:spPr>
        <p:txBody>
          <a:bodyPr lIns="162000" tIns="190800" bIns="46800"/>
          <a:lstStyle/>
          <a:p>
            <a:pPr marL="342900" indent="-342900"/>
            <a:endParaRPr lang="en-US" altLang="ja-JP" sz="1500" b="1"/>
          </a:p>
          <a:p>
            <a:pPr marL="342900" indent="-342900"/>
            <a:r>
              <a:rPr lang="en-US" altLang="ja-JP" sz="1500" b="1"/>
              <a:t> </a:t>
            </a:r>
            <a:r>
              <a:rPr lang="en-US" altLang="ja-JP" sz="2000" b="1"/>
              <a:t>(2) Consider whether any types of decisions taken by the Monitoring Board would justify deviation from the current consensus-based decision-making system.</a:t>
            </a:r>
          </a:p>
          <a:p>
            <a:pPr marL="342900" indent="-342900"/>
            <a:endParaRPr lang="en-US" altLang="ja-JP" sz="2000" b="1" i="1"/>
          </a:p>
          <a:p>
            <a:pPr marL="342900" indent="-342900"/>
            <a:r>
              <a:rPr lang="en-US" altLang="ja-JP" sz="2000" b="1" i="1" u="sng"/>
              <a:t>Question 7:</a:t>
            </a:r>
            <a:endParaRPr lang="en-US" altLang="ja-JP" sz="2000" b="1" u="sng"/>
          </a:p>
          <a:p>
            <a:pPr marL="342900" indent="-342900"/>
            <a:r>
              <a:rPr lang="en-US" altLang="ja-JP" sz="2000" b="1"/>
              <a:t>-	</a:t>
            </a:r>
            <a:r>
              <a:rPr lang="en-US" altLang="ja-JP" sz="2000" b="1" i="1"/>
              <a:t>Do you agree that the Monitoring Board should continue to make its decisions by consensus? Please provide reasons for your agreement/disagreement. Are there any types of decisions taken by the Monitoring Board for which voting other than by consensus (for example, by qualified majority) may be appropriate? If so please describe why and suggest an appropriate voting mechanism.</a:t>
            </a:r>
            <a:endParaRPr lang="en-US" altLang="ja-JP" sz="2000" b="1"/>
          </a:p>
        </p:txBody>
      </p:sp>
      <p:sp>
        <p:nvSpPr>
          <p:cNvPr id="26629" name="Rectangle 8"/>
          <p:cNvSpPr>
            <a:spLocks noChangeArrowheads="1"/>
          </p:cNvSpPr>
          <p:nvPr/>
        </p:nvSpPr>
        <p:spPr bwMode="auto">
          <a:xfrm>
            <a:off x="560388" y="765175"/>
            <a:ext cx="8785225" cy="406400"/>
          </a:xfrm>
          <a:prstGeom prst="rect">
            <a:avLst/>
          </a:prstGeom>
          <a:solidFill>
            <a:srgbClr val="00CCFF"/>
          </a:solidFill>
          <a:ln w="9525">
            <a:solidFill>
              <a:schemeClr val="tx1"/>
            </a:solidFill>
            <a:miter lim="800000"/>
            <a:headEnd/>
            <a:tailEnd/>
          </a:ln>
        </p:spPr>
        <p:txBody>
          <a:bodyPr lIns="126000" tIns="46800" rIns="126000" bIns="46800" anchor="ctr">
            <a:spAutoFit/>
          </a:bodyPr>
          <a:lstStyle/>
          <a:p>
            <a:pPr algn="ctr"/>
            <a:r>
              <a:rPr lang="en-US" altLang="ja-JP" sz="2000" b="1"/>
              <a:t>Summary of proposals and options, and associated questions</a:t>
            </a:r>
          </a:p>
        </p:txBody>
      </p:sp>
      <p:sp>
        <p:nvSpPr>
          <p:cNvPr id="26630" name="Rectangle 2"/>
          <p:cNvSpPr>
            <a:spLocks noChangeArrowheads="1"/>
          </p:cNvSpPr>
          <p:nvPr/>
        </p:nvSpPr>
        <p:spPr bwMode="auto">
          <a:xfrm>
            <a:off x="273050" y="0"/>
            <a:ext cx="9356725" cy="692150"/>
          </a:xfrm>
          <a:prstGeom prst="rect">
            <a:avLst/>
          </a:prstGeom>
          <a:noFill/>
          <a:ln w="9525">
            <a:noFill/>
            <a:miter lim="800000"/>
            <a:headEnd/>
            <a:tailEnd/>
          </a:ln>
        </p:spPr>
        <p:txBody>
          <a:bodyPr lIns="54000" rIns="54000" anchor="ctr"/>
          <a:lstStyle/>
          <a:p>
            <a:pPr algn="ctr">
              <a:lnSpc>
                <a:spcPct val="80000"/>
              </a:lnSpc>
            </a:pPr>
            <a:r>
              <a:rPr lang="en-US" altLang="ja-JP" sz="3200" b="1">
                <a:solidFill>
                  <a:srgbClr val="000099"/>
                </a:solidFill>
              </a:rPr>
              <a:t>IFRS Foundation Governance Review (MB-2)</a:t>
            </a:r>
          </a:p>
        </p:txBody>
      </p:sp>
      <p:sp>
        <p:nvSpPr>
          <p:cNvPr id="26631" name="Line 3"/>
          <p:cNvSpPr>
            <a:spLocks noChangeShapeType="1"/>
          </p:cNvSpPr>
          <p:nvPr/>
        </p:nvSpPr>
        <p:spPr bwMode="auto">
          <a:xfrm>
            <a:off x="0" y="692150"/>
            <a:ext cx="9728200" cy="0"/>
          </a:xfrm>
          <a:prstGeom prst="line">
            <a:avLst/>
          </a:prstGeom>
          <a:noFill/>
          <a:ln w="57150" cmpd="thinThick">
            <a:solidFill>
              <a:srgbClr val="3366FF"/>
            </a:solidFill>
            <a:miter lim="800000"/>
            <a:headEnd/>
            <a:tailEnd/>
          </a:ln>
        </p:spPr>
        <p:txBody>
          <a:bodyPr wrap="none"/>
          <a:lstStyle/>
          <a:p>
            <a:endParaRPr lang="ja-JP"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a:xfrm>
            <a:off x="495300" y="0"/>
            <a:ext cx="8915400" cy="692150"/>
          </a:xfrm>
        </p:spPr>
        <p:txBody>
          <a:bodyPr/>
          <a:lstStyle/>
          <a:p>
            <a:pPr algn="ctr"/>
            <a:r>
              <a:rPr lang="en-US" altLang="ja-JP" sz="3200" b="1" smtClean="0">
                <a:latin typeface="Arial" charset="0"/>
              </a:rPr>
              <a:t>IFRS Foundation Governance Review (MB-3)</a:t>
            </a:r>
            <a:endParaRPr lang="ja-JP" altLang="en-US" sz="3200" b="1" smtClean="0">
              <a:latin typeface="Arial" charset="0"/>
            </a:endParaRPr>
          </a:p>
        </p:txBody>
      </p:sp>
      <p:sp>
        <p:nvSpPr>
          <p:cNvPr id="27650" name="Line 3"/>
          <p:cNvSpPr>
            <a:spLocks noChangeShapeType="1"/>
          </p:cNvSpPr>
          <p:nvPr/>
        </p:nvSpPr>
        <p:spPr bwMode="auto">
          <a:xfrm>
            <a:off x="0" y="549275"/>
            <a:ext cx="9728200" cy="0"/>
          </a:xfrm>
          <a:prstGeom prst="line">
            <a:avLst/>
          </a:prstGeom>
          <a:noFill/>
          <a:ln w="57150" cmpd="thinThick">
            <a:solidFill>
              <a:srgbClr val="3366FF"/>
            </a:solidFill>
            <a:miter lim="800000"/>
            <a:headEnd/>
            <a:tailEnd/>
          </a:ln>
        </p:spPr>
        <p:txBody>
          <a:bodyPr wrap="none"/>
          <a:lstStyle/>
          <a:p>
            <a:endParaRPr lang="ja-JP" altLang="en-US"/>
          </a:p>
        </p:txBody>
      </p:sp>
      <p:sp>
        <p:nvSpPr>
          <p:cNvPr id="27651" name="AutoShape 9"/>
          <p:cNvSpPr>
            <a:spLocks noChangeArrowheads="1"/>
          </p:cNvSpPr>
          <p:nvPr/>
        </p:nvSpPr>
        <p:spPr bwMode="auto">
          <a:xfrm>
            <a:off x="71438" y="692150"/>
            <a:ext cx="9777412" cy="6165850"/>
          </a:xfrm>
          <a:prstGeom prst="roundRect">
            <a:avLst>
              <a:gd name="adj" fmla="val 11125"/>
            </a:avLst>
          </a:prstGeom>
          <a:solidFill>
            <a:schemeClr val="accent1"/>
          </a:solidFill>
          <a:ln w="9525">
            <a:solidFill>
              <a:schemeClr val="tx1"/>
            </a:solidFill>
            <a:round/>
            <a:headEnd/>
            <a:tailEnd/>
          </a:ln>
        </p:spPr>
        <p:txBody>
          <a:bodyPr lIns="162000" tIns="190800" bIns="46800"/>
          <a:lstStyle/>
          <a:p>
            <a:pPr marL="342900" indent="-342900"/>
            <a:r>
              <a:rPr lang="en-US" altLang="ja-JP" sz="2000" b="1"/>
              <a:t>(3) With a view to increasing the involvement of other public authorities and international organizations, consider either:</a:t>
            </a:r>
          </a:p>
          <a:p>
            <a:pPr marL="342900" indent="-342900"/>
            <a:r>
              <a:rPr lang="en-US" altLang="ja-JP" sz="2000" b="1"/>
              <a:t>	- extending the observer status to groups of prudential authorities 	and international organizations;</a:t>
            </a:r>
          </a:p>
          <a:p>
            <a:pPr marL="342900" indent="-342900"/>
            <a:r>
              <a:rPr lang="en-US" altLang="ja-JP" sz="2000" b="1"/>
              <a:t>	- holding more formalized dialogue with public authorities and 	international organizations; or</a:t>
            </a:r>
          </a:p>
          <a:p>
            <a:pPr marL="342900" indent="-342900"/>
            <a:r>
              <a:rPr lang="en-US" altLang="ja-JP" sz="2000" b="1"/>
              <a:t>	- establishing an advisory body composed of prudential authorities 	and international organizations.</a:t>
            </a:r>
            <a:endParaRPr lang="en-US" altLang="ja-JP" sz="2000" b="1" i="1"/>
          </a:p>
          <a:p>
            <a:pPr marL="342900" indent="-342900"/>
            <a:endParaRPr lang="en-US" altLang="ja-JP" sz="2000" b="1" i="1" u="sng"/>
          </a:p>
          <a:p>
            <a:pPr marL="342900" indent="-342900"/>
            <a:r>
              <a:rPr lang="en-US" altLang="ja-JP" sz="2000" b="1" i="1" u="sng"/>
              <a:t>Question 8:</a:t>
            </a:r>
          </a:p>
          <a:p>
            <a:pPr marL="342900" indent="-342900"/>
            <a:r>
              <a:rPr lang="en-US" altLang="ja-JP" sz="2000" b="1" i="1"/>
              <a:t>-  </a:t>
            </a:r>
            <a:r>
              <a:rPr lang="ja-JP" altLang="en-US" sz="2000" b="1" i="1"/>
              <a:t> </a:t>
            </a:r>
            <a:r>
              <a:rPr lang="en-US" altLang="ja-JP" sz="2000" b="1" i="1"/>
              <a:t>To ensure increased involvement of public authorities and other international organizations in Monitoring Board activities, do you support the Monitoring Board (a) expanding the number of Monitoring Board observers, (b) holding more formalized dialogue, or (c) establishing an advisory body, and on what basis? What should be the criteria for selecting participants?</a:t>
            </a:r>
            <a:endParaRPr lang="en-US" altLang="ja-JP" sz="2000" b="1"/>
          </a:p>
        </p:txBody>
      </p:sp>
      <p:sp>
        <p:nvSpPr>
          <p:cNvPr id="27652" name="Rectangle 8"/>
          <p:cNvSpPr>
            <a:spLocks noChangeArrowheads="1"/>
          </p:cNvSpPr>
          <p:nvPr/>
        </p:nvSpPr>
        <p:spPr bwMode="auto">
          <a:xfrm>
            <a:off x="560388" y="549275"/>
            <a:ext cx="8785225" cy="406400"/>
          </a:xfrm>
          <a:prstGeom prst="rect">
            <a:avLst/>
          </a:prstGeom>
          <a:solidFill>
            <a:srgbClr val="00CCFF"/>
          </a:solidFill>
          <a:ln w="9525">
            <a:solidFill>
              <a:schemeClr val="tx1"/>
            </a:solidFill>
            <a:miter lim="800000"/>
            <a:headEnd/>
            <a:tailEnd/>
          </a:ln>
        </p:spPr>
        <p:txBody>
          <a:bodyPr lIns="126000" tIns="46800" rIns="126000" bIns="46800" anchor="ctr">
            <a:spAutoFit/>
          </a:bodyPr>
          <a:lstStyle/>
          <a:p>
            <a:pPr algn="ctr"/>
            <a:r>
              <a:rPr lang="en-US" altLang="ja-JP" sz="2000" b="1"/>
              <a:t>Summary of proposals and options, and associated questions</a:t>
            </a:r>
          </a:p>
        </p:txBody>
      </p:sp>
      <p:sp>
        <p:nvSpPr>
          <p:cNvPr id="27653"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fld id="{0D357E1B-7994-45FB-B62F-10BDDAAE4707}" type="slidenum">
              <a:rPr kumimoji="0" lang="en-US" altLang="ja-JP" sz="1000"/>
              <a:pPr algn="r"/>
              <a:t>10</a:t>
            </a:fld>
            <a:endParaRPr kumimoji="0" lang="en-US" altLang="ja-JP" sz="10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fld id="{6C7DE1B3-2443-439A-869C-0205C230C3E6}" type="slidenum">
              <a:rPr kumimoji="0" lang="en-US" altLang="ja-JP" sz="1000"/>
              <a:pPr algn="r"/>
              <a:t>11</a:t>
            </a:fld>
            <a:endParaRPr kumimoji="0" lang="en-US" altLang="ja-JP" sz="1000"/>
          </a:p>
        </p:txBody>
      </p:sp>
      <p:sp>
        <p:nvSpPr>
          <p:cNvPr id="28674"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endParaRPr kumimoji="0" lang="en-US" altLang="ja-JP" sz="1000"/>
          </a:p>
        </p:txBody>
      </p:sp>
      <p:sp>
        <p:nvSpPr>
          <p:cNvPr id="28675"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endParaRPr kumimoji="0" lang="en-US" altLang="ja-JP" sz="1000"/>
          </a:p>
        </p:txBody>
      </p:sp>
      <p:sp>
        <p:nvSpPr>
          <p:cNvPr id="28676" name="AutoShape 9"/>
          <p:cNvSpPr>
            <a:spLocks noChangeArrowheads="1"/>
          </p:cNvSpPr>
          <p:nvPr/>
        </p:nvSpPr>
        <p:spPr bwMode="auto">
          <a:xfrm>
            <a:off x="71438" y="981075"/>
            <a:ext cx="9777412" cy="5876925"/>
          </a:xfrm>
          <a:prstGeom prst="roundRect">
            <a:avLst>
              <a:gd name="adj" fmla="val 13912"/>
            </a:avLst>
          </a:prstGeom>
          <a:solidFill>
            <a:schemeClr val="accent1"/>
          </a:solidFill>
          <a:ln w="9525">
            <a:solidFill>
              <a:schemeClr val="tx1"/>
            </a:solidFill>
            <a:round/>
            <a:headEnd/>
            <a:tailEnd/>
          </a:ln>
        </p:spPr>
        <p:txBody>
          <a:bodyPr lIns="162000" tIns="190800" bIns="46800"/>
          <a:lstStyle/>
          <a:p>
            <a:pPr marL="342900" indent="-342900"/>
            <a:endParaRPr lang="en-US" altLang="ja-JP" sz="1600" b="1"/>
          </a:p>
          <a:p>
            <a:pPr marL="342900" indent="-342900"/>
            <a:r>
              <a:rPr lang="en-US" altLang="ja-JP" sz="1600" b="1"/>
              <a:t> </a:t>
            </a:r>
            <a:r>
              <a:rPr lang="en-US" altLang="ja-JP" sz="2000" b="1"/>
              <a:t>(4) Enhance publication of written records of Monitoring Board deliberations, increase the use of press releases, and strengthen the exposure of Monitoring Board members’ views to the media and wider audiences.</a:t>
            </a:r>
            <a:endParaRPr lang="en-US" altLang="ja-JP" sz="2000" b="1" i="1"/>
          </a:p>
          <a:p>
            <a:pPr marL="342900" indent="-342900"/>
            <a:endParaRPr lang="en-US" altLang="ja-JP" sz="2000" b="1" i="1" u="sng"/>
          </a:p>
          <a:p>
            <a:pPr marL="342900" indent="-342900"/>
            <a:r>
              <a:rPr lang="en-US" altLang="ja-JP" sz="2000" b="1" i="1" u="sng"/>
              <a:t>Question 10:</a:t>
            </a:r>
          </a:p>
          <a:p>
            <a:pPr marL="342900" indent="-342900"/>
            <a:r>
              <a:rPr lang="en-US" altLang="ja-JP" sz="2000" b="1" i="1"/>
              <a:t>-    What are the appropriate means and venues for the Monitoring Board to enhance the visibility and public understanding of its activities?</a:t>
            </a:r>
            <a:endParaRPr lang="en-US" altLang="ja-JP" sz="2000" b="1"/>
          </a:p>
          <a:p>
            <a:pPr marL="342900" indent="-342900"/>
            <a:endParaRPr lang="en-US" altLang="ja-JP" sz="2000" b="1"/>
          </a:p>
        </p:txBody>
      </p:sp>
      <p:sp>
        <p:nvSpPr>
          <p:cNvPr id="28677" name="Rectangle 8"/>
          <p:cNvSpPr>
            <a:spLocks noChangeArrowheads="1"/>
          </p:cNvSpPr>
          <p:nvPr/>
        </p:nvSpPr>
        <p:spPr bwMode="auto">
          <a:xfrm>
            <a:off x="560388" y="836613"/>
            <a:ext cx="8785225" cy="406400"/>
          </a:xfrm>
          <a:prstGeom prst="rect">
            <a:avLst/>
          </a:prstGeom>
          <a:solidFill>
            <a:srgbClr val="00CCFF"/>
          </a:solidFill>
          <a:ln w="9525">
            <a:solidFill>
              <a:schemeClr val="tx1"/>
            </a:solidFill>
            <a:miter lim="800000"/>
            <a:headEnd/>
            <a:tailEnd/>
          </a:ln>
        </p:spPr>
        <p:txBody>
          <a:bodyPr lIns="126000" tIns="46800" rIns="126000" bIns="46800" anchor="ctr">
            <a:spAutoFit/>
          </a:bodyPr>
          <a:lstStyle/>
          <a:p>
            <a:pPr algn="ctr"/>
            <a:r>
              <a:rPr lang="en-US" altLang="ja-JP" sz="2000" b="1"/>
              <a:t>Summary of proposals and options, and associated questions</a:t>
            </a:r>
          </a:p>
        </p:txBody>
      </p:sp>
      <p:sp>
        <p:nvSpPr>
          <p:cNvPr id="28678" name="Rectangle 2"/>
          <p:cNvSpPr>
            <a:spLocks noChangeArrowheads="1"/>
          </p:cNvSpPr>
          <p:nvPr/>
        </p:nvSpPr>
        <p:spPr bwMode="auto">
          <a:xfrm>
            <a:off x="273050" y="0"/>
            <a:ext cx="9356725" cy="765175"/>
          </a:xfrm>
          <a:prstGeom prst="rect">
            <a:avLst/>
          </a:prstGeom>
          <a:noFill/>
          <a:ln w="9525">
            <a:noFill/>
            <a:miter lim="800000"/>
            <a:headEnd/>
            <a:tailEnd/>
          </a:ln>
        </p:spPr>
        <p:txBody>
          <a:bodyPr lIns="54000" rIns="54000" anchor="ctr"/>
          <a:lstStyle/>
          <a:p>
            <a:pPr algn="ctr">
              <a:lnSpc>
                <a:spcPct val="80000"/>
              </a:lnSpc>
            </a:pPr>
            <a:r>
              <a:rPr lang="en-US" altLang="ja-JP" sz="3200" b="1">
                <a:solidFill>
                  <a:srgbClr val="000099"/>
                </a:solidFill>
              </a:rPr>
              <a:t>IFRS Foundation Governance Review (MB-4)</a:t>
            </a:r>
          </a:p>
        </p:txBody>
      </p:sp>
      <p:sp>
        <p:nvSpPr>
          <p:cNvPr id="28679" name="Line 3"/>
          <p:cNvSpPr>
            <a:spLocks noChangeShapeType="1"/>
          </p:cNvSpPr>
          <p:nvPr/>
        </p:nvSpPr>
        <p:spPr bwMode="auto">
          <a:xfrm>
            <a:off x="0" y="765175"/>
            <a:ext cx="9728200" cy="0"/>
          </a:xfrm>
          <a:prstGeom prst="line">
            <a:avLst/>
          </a:prstGeom>
          <a:noFill/>
          <a:ln w="57150" cmpd="thinThick">
            <a:solidFill>
              <a:srgbClr val="3366FF"/>
            </a:solidFill>
            <a:miter lim="800000"/>
            <a:headEnd/>
            <a:tailEnd/>
          </a:ln>
        </p:spPr>
        <p:txBody>
          <a:bodyPr wrap="none"/>
          <a:lstStyle/>
          <a:p>
            <a:endParaRPr lang="ja-JP"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a:xfrm>
            <a:off x="495300" y="274638"/>
            <a:ext cx="8915400" cy="346075"/>
          </a:xfrm>
        </p:spPr>
        <p:txBody>
          <a:bodyPr/>
          <a:lstStyle/>
          <a:p>
            <a:pPr algn="ctr"/>
            <a:r>
              <a:rPr lang="en-US" altLang="ja-JP" sz="3200" b="1" smtClean="0">
                <a:latin typeface="Arial" charset="0"/>
              </a:rPr>
              <a:t>IFRS Foundation Governance Review (MB-5)</a:t>
            </a:r>
            <a:endParaRPr lang="ja-JP" altLang="en-US" sz="3200" b="1" smtClean="0">
              <a:latin typeface="Arial" charset="0"/>
            </a:endParaRPr>
          </a:p>
        </p:txBody>
      </p:sp>
      <p:sp>
        <p:nvSpPr>
          <p:cNvPr id="29698" name="AutoShape 9"/>
          <p:cNvSpPr>
            <a:spLocks noGrp="1" noChangeArrowheads="1"/>
          </p:cNvSpPr>
          <p:nvPr>
            <p:ph type="body" idx="1"/>
          </p:nvPr>
        </p:nvSpPr>
        <p:spPr>
          <a:xfrm>
            <a:off x="128588" y="908050"/>
            <a:ext cx="9577387" cy="5949950"/>
          </a:xfrm>
          <a:prstGeom prst="roundRect">
            <a:avLst>
              <a:gd name="adj" fmla="val 13912"/>
            </a:avLst>
          </a:prstGeom>
          <a:solidFill>
            <a:schemeClr val="accent1"/>
          </a:solidFill>
          <a:ln>
            <a:solidFill>
              <a:schemeClr val="tx1"/>
            </a:solidFill>
            <a:round/>
          </a:ln>
        </p:spPr>
        <p:txBody>
          <a:bodyPr/>
          <a:lstStyle/>
          <a:p>
            <a:pPr>
              <a:lnSpc>
                <a:spcPct val="80000"/>
              </a:lnSpc>
              <a:buFont typeface="Wingdings" pitchFamily="2" charset="2"/>
              <a:buNone/>
            </a:pPr>
            <a:r>
              <a:rPr lang="en-US" altLang="ja-JP" sz="2000" b="1" smtClean="0">
                <a:latin typeface="Arial" charset="0"/>
              </a:rPr>
              <a:t>     (5) Consider if the Monitoring Board’s current ability to refer matters to the IASB for consideration, requiring feedback, is sufficient, or whether an explicit role should enable the Monitoring Board to place an item on the IASB agenda. </a:t>
            </a:r>
            <a:endParaRPr lang="en-US" altLang="ja-JP" sz="2000" b="1" i="1" smtClean="0">
              <a:latin typeface="Arial" charset="0"/>
            </a:endParaRPr>
          </a:p>
          <a:p>
            <a:pPr>
              <a:lnSpc>
                <a:spcPct val="80000"/>
              </a:lnSpc>
            </a:pPr>
            <a:endParaRPr lang="en-US" altLang="ja-JP" sz="2000" b="1" i="1" u="sng" smtClean="0">
              <a:latin typeface="Arial" charset="0"/>
            </a:endParaRPr>
          </a:p>
          <a:p>
            <a:pPr>
              <a:lnSpc>
                <a:spcPct val="80000"/>
              </a:lnSpc>
              <a:buFont typeface="Wingdings" pitchFamily="2" charset="2"/>
              <a:buNone/>
            </a:pPr>
            <a:r>
              <a:rPr lang="en-US" altLang="ja-JP" sz="2000" b="1" i="1" u="sng" smtClean="0">
                <a:latin typeface="Arial" charset="0"/>
              </a:rPr>
              <a:t>Question 11:</a:t>
            </a:r>
          </a:p>
          <a:p>
            <a:pPr>
              <a:lnSpc>
                <a:spcPct val="80000"/>
              </a:lnSpc>
              <a:buFont typeface="Wingdings" pitchFamily="2" charset="2"/>
              <a:buNone/>
            </a:pPr>
            <a:r>
              <a:rPr lang="en-US" altLang="ja-JP" sz="2000" b="1" i="1" smtClean="0">
                <a:latin typeface="Arial" charset="0"/>
              </a:rPr>
              <a:t>-    Do you believe that the current arrangements for Monitoring Board involvement in the IASB’s agenda-setting are appropriate, or should the Monitoring Board have an explicit ability to place an item on the agenda, or would you consider other alternatives that would enhance the Monitoring Board involvement in the IASB agenda setting? Please provide reasons.</a:t>
            </a:r>
            <a:endParaRPr lang="en-US" altLang="ja-JP" sz="2000" b="1" smtClean="0">
              <a:latin typeface="Arial" charset="0"/>
            </a:endParaRPr>
          </a:p>
          <a:p>
            <a:pPr>
              <a:lnSpc>
                <a:spcPct val="80000"/>
              </a:lnSpc>
            </a:pPr>
            <a:endParaRPr lang="en-US" altLang="ja-JP" sz="2000" b="1" smtClean="0">
              <a:latin typeface="Arial" charset="0"/>
            </a:endParaRPr>
          </a:p>
          <a:p>
            <a:pPr>
              <a:lnSpc>
                <a:spcPct val="80000"/>
              </a:lnSpc>
              <a:buFont typeface="Wingdings" pitchFamily="2" charset="2"/>
              <a:buNone/>
            </a:pPr>
            <a:r>
              <a:rPr lang="en-US" altLang="ja-JP" sz="2000" b="1" smtClean="0">
                <a:latin typeface="Arial" charset="0"/>
              </a:rPr>
              <a:t>     (6) Explore possible options to establish a non-voluntary, transparent and stable public funding platform for the Foundation.</a:t>
            </a:r>
            <a:endParaRPr lang="en-US" altLang="ja-JP" sz="2000" b="1" i="1" smtClean="0">
              <a:latin typeface="Arial" charset="0"/>
            </a:endParaRPr>
          </a:p>
          <a:p>
            <a:pPr>
              <a:lnSpc>
                <a:spcPct val="80000"/>
              </a:lnSpc>
            </a:pPr>
            <a:endParaRPr lang="en-US" altLang="ja-JP" sz="2000" b="1" i="1" u="sng" smtClean="0">
              <a:latin typeface="Arial" charset="0"/>
            </a:endParaRPr>
          </a:p>
          <a:p>
            <a:pPr>
              <a:lnSpc>
                <a:spcPct val="80000"/>
              </a:lnSpc>
              <a:buFont typeface="Wingdings" pitchFamily="2" charset="2"/>
              <a:buNone/>
            </a:pPr>
            <a:r>
              <a:rPr lang="en-US" altLang="ja-JP" sz="2000" b="1" i="1" u="sng" smtClean="0">
                <a:latin typeface="Arial" charset="0"/>
              </a:rPr>
              <a:t>Question 12:</a:t>
            </a:r>
          </a:p>
          <a:p>
            <a:pPr>
              <a:lnSpc>
                <a:spcPct val="80000"/>
              </a:lnSpc>
              <a:buFont typeface="Wingdings" pitchFamily="2" charset="2"/>
              <a:buNone/>
            </a:pPr>
            <a:r>
              <a:rPr lang="en-US" altLang="ja-JP" sz="2000" b="1" i="1" smtClean="0">
                <a:latin typeface="Arial" charset="0"/>
              </a:rPr>
              <a:t>-    Do you have concrete suggestions on how the Monitoring Board or the Trustees could encourage a move towards a more stable and independent funding model?</a:t>
            </a:r>
          </a:p>
        </p:txBody>
      </p:sp>
      <p:sp>
        <p:nvSpPr>
          <p:cNvPr id="29699" name="Line 3"/>
          <p:cNvSpPr>
            <a:spLocks noChangeShapeType="1"/>
          </p:cNvSpPr>
          <p:nvPr/>
        </p:nvSpPr>
        <p:spPr bwMode="auto">
          <a:xfrm>
            <a:off x="0" y="692150"/>
            <a:ext cx="9728200" cy="0"/>
          </a:xfrm>
          <a:prstGeom prst="line">
            <a:avLst/>
          </a:prstGeom>
          <a:noFill/>
          <a:ln w="57150" cmpd="thinThick">
            <a:solidFill>
              <a:srgbClr val="3366FF"/>
            </a:solidFill>
            <a:miter lim="800000"/>
            <a:headEnd/>
            <a:tailEnd/>
          </a:ln>
        </p:spPr>
        <p:txBody>
          <a:bodyPr wrap="none"/>
          <a:lstStyle/>
          <a:p>
            <a:endParaRPr lang="ja-JP" altLang="en-US"/>
          </a:p>
        </p:txBody>
      </p:sp>
      <p:sp>
        <p:nvSpPr>
          <p:cNvPr id="29700" name="Rectangle 8"/>
          <p:cNvSpPr>
            <a:spLocks noChangeArrowheads="1"/>
          </p:cNvSpPr>
          <p:nvPr/>
        </p:nvSpPr>
        <p:spPr bwMode="auto">
          <a:xfrm>
            <a:off x="560388" y="692150"/>
            <a:ext cx="8785225" cy="406400"/>
          </a:xfrm>
          <a:prstGeom prst="rect">
            <a:avLst/>
          </a:prstGeom>
          <a:solidFill>
            <a:srgbClr val="00CCFF"/>
          </a:solidFill>
          <a:ln w="9525">
            <a:solidFill>
              <a:schemeClr val="tx1"/>
            </a:solidFill>
            <a:miter lim="800000"/>
            <a:headEnd/>
            <a:tailEnd/>
          </a:ln>
        </p:spPr>
        <p:txBody>
          <a:bodyPr lIns="126000" tIns="46800" rIns="126000" bIns="46800" anchor="ctr">
            <a:spAutoFit/>
          </a:bodyPr>
          <a:lstStyle/>
          <a:p>
            <a:pPr algn="ctr"/>
            <a:r>
              <a:rPr lang="en-US" altLang="ja-JP" sz="2000" b="1"/>
              <a:t>Summary of proposals and options, and associated questions</a:t>
            </a:r>
          </a:p>
        </p:txBody>
      </p:sp>
      <p:sp>
        <p:nvSpPr>
          <p:cNvPr id="29701"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r>
              <a:rPr kumimoji="0" lang="en-US" altLang="ja-JP" sz="1000"/>
              <a:t>12</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fld id="{273BEF7E-C678-42F4-BE19-4FE04B43155B}" type="slidenum">
              <a:rPr kumimoji="0" lang="en-US" altLang="ja-JP" sz="1000"/>
              <a:pPr algn="r"/>
              <a:t>13</a:t>
            </a:fld>
            <a:endParaRPr kumimoji="0" lang="en-US" altLang="ja-JP" sz="1000"/>
          </a:p>
        </p:txBody>
      </p:sp>
      <p:sp>
        <p:nvSpPr>
          <p:cNvPr id="30722"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endParaRPr kumimoji="0" lang="en-US" altLang="ja-JP" sz="1000"/>
          </a:p>
        </p:txBody>
      </p:sp>
      <p:sp>
        <p:nvSpPr>
          <p:cNvPr id="30723"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endParaRPr kumimoji="0" lang="en-US" altLang="ja-JP" sz="1000"/>
          </a:p>
        </p:txBody>
      </p:sp>
      <p:sp>
        <p:nvSpPr>
          <p:cNvPr id="30724" name="AutoShape 9"/>
          <p:cNvSpPr>
            <a:spLocks noChangeArrowheads="1"/>
          </p:cNvSpPr>
          <p:nvPr/>
        </p:nvSpPr>
        <p:spPr bwMode="auto">
          <a:xfrm>
            <a:off x="188913" y="476250"/>
            <a:ext cx="9588500" cy="6265863"/>
          </a:xfrm>
          <a:prstGeom prst="roundRect">
            <a:avLst>
              <a:gd name="adj" fmla="val 16667"/>
            </a:avLst>
          </a:prstGeom>
          <a:solidFill>
            <a:schemeClr val="accent1"/>
          </a:solidFill>
          <a:ln w="9525">
            <a:solidFill>
              <a:schemeClr val="tx1"/>
            </a:solidFill>
            <a:round/>
            <a:headEnd/>
            <a:tailEnd/>
          </a:ln>
        </p:spPr>
        <p:txBody>
          <a:bodyPr lIns="162000" tIns="190800" bIns="46800"/>
          <a:lstStyle/>
          <a:p>
            <a:pPr marL="342900" indent="-342900"/>
            <a:r>
              <a:rPr lang="en-US" altLang="ja-JP" sz="1500" b="1"/>
              <a:t> </a:t>
            </a:r>
            <a:r>
              <a:rPr lang="en-US" altLang="ja-JP" sz="2000" b="1"/>
              <a:t>(7) Enhance the Monitoring Board’s involvement in the nomination of the IASB Chair by enabling the Monitoring Board to provide a set of criteria for selecting potential candidates and evaluate certain candidates on the short list against the criteria during the selection process. Additionally, consider whether the Monitoring Board’s role should also involve consultation on the Trustees’ final decision and/or playing any further roles. </a:t>
            </a:r>
            <a:endParaRPr lang="en-US" altLang="ja-JP" sz="2000" b="1" i="1"/>
          </a:p>
          <a:p>
            <a:pPr marL="342900" indent="-342900"/>
            <a:endParaRPr lang="en-US" altLang="ja-JP" sz="2000" b="1" i="1" u="sng"/>
          </a:p>
          <a:p>
            <a:pPr marL="342900" indent="-342900"/>
            <a:r>
              <a:rPr lang="en-US" altLang="ja-JP" sz="2000" b="1" i="1" u="sng"/>
              <a:t>Question 13:</a:t>
            </a:r>
          </a:p>
          <a:p>
            <a:pPr marL="342900" indent="-342900"/>
            <a:r>
              <a:rPr lang="en-US" altLang="ja-JP" sz="2000" b="1" i="1"/>
              <a:t>-    Do you believe that the Monitoring Board should have a more prominent role in the selection of the IASB Chair? Do you agree with the proposal that the role include involvement in establishing a set of publicly disclosed criteria for the Chair, and assessment of a short list of candidates against those criteria? Please provide reasons.</a:t>
            </a:r>
          </a:p>
          <a:p>
            <a:pPr marL="342900" indent="-342900"/>
            <a:r>
              <a:rPr lang="en-US" altLang="ja-JP" sz="2000" b="1" i="1"/>
              <a:t>-    Do you believe that the Monitoring Board should be given any further, specific role in the selection of the IASB Chair? In particular, should the Monitoring Board approve the Trustees’ final selection? Please provide reasons.</a:t>
            </a:r>
            <a:endParaRPr lang="en-US" altLang="ja-JP" sz="2000" b="1"/>
          </a:p>
        </p:txBody>
      </p:sp>
      <p:sp>
        <p:nvSpPr>
          <p:cNvPr id="30725" name="Rectangle 8"/>
          <p:cNvSpPr>
            <a:spLocks noChangeArrowheads="1"/>
          </p:cNvSpPr>
          <p:nvPr/>
        </p:nvSpPr>
        <p:spPr bwMode="auto">
          <a:xfrm>
            <a:off x="560388" y="493713"/>
            <a:ext cx="8785225" cy="406400"/>
          </a:xfrm>
          <a:prstGeom prst="rect">
            <a:avLst/>
          </a:prstGeom>
          <a:solidFill>
            <a:srgbClr val="00CCFF"/>
          </a:solidFill>
          <a:ln w="9525">
            <a:solidFill>
              <a:schemeClr val="tx1"/>
            </a:solidFill>
            <a:miter lim="800000"/>
            <a:headEnd/>
            <a:tailEnd/>
          </a:ln>
        </p:spPr>
        <p:txBody>
          <a:bodyPr lIns="126000" tIns="46800" rIns="126000" bIns="46800" anchor="ctr">
            <a:spAutoFit/>
          </a:bodyPr>
          <a:lstStyle/>
          <a:p>
            <a:pPr algn="ctr"/>
            <a:r>
              <a:rPr lang="en-US" altLang="ja-JP" sz="2000" b="1"/>
              <a:t>Summary of proposals and options, and associated questions</a:t>
            </a:r>
          </a:p>
        </p:txBody>
      </p:sp>
      <p:sp>
        <p:nvSpPr>
          <p:cNvPr id="30726" name="Rectangle 2"/>
          <p:cNvSpPr>
            <a:spLocks noChangeArrowheads="1"/>
          </p:cNvSpPr>
          <p:nvPr/>
        </p:nvSpPr>
        <p:spPr bwMode="auto">
          <a:xfrm>
            <a:off x="273050" y="0"/>
            <a:ext cx="9356725" cy="620713"/>
          </a:xfrm>
          <a:prstGeom prst="rect">
            <a:avLst/>
          </a:prstGeom>
          <a:noFill/>
          <a:ln w="9525">
            <a:noFill/>
            <a:miter lim="800000"/>
            <a:headEnd/>
            <a:tailEnd/>
          </a:ln>
        </p:spPr>
        <p:txBody>
          <a:bodyPr lIns="54000" rIns="54000" anchor="ctr"/>
          <a:lstStyle/>
          <a:p>
            <a:pPr algn="ctr">
              <a:lnSpc>
                <a:spcPct val="80000"/>
              </a:lnSpc>
            </a:pPr>
            <a:r>
              <a:rPr lang="en-US" altLang="ja-JP" sz="3200" b="1">
                <a:solidFill>
                  <a:srgbClr val="000099"/>
                </a:solidFill>
              </a:rPr>
              <a:t>IFRS Foundation Governance Review(MB-6)</a:t>
            </a:r>
          </a:p>
        </p:txBody>
      </p:sp>
      <p:sp>
        <p:nvSpPr>
          <p:cNvPr id="30727" name="Line 3"/>
          <p:cNvSpPr>
            <a:spLocks noChangeShapeType="1"/>
          </p:cNvSpPr>
          <p:nvPr/>
        </p:nvSpPr>
        <p:spPr bwMode="auto">
          <a:xfrm>
            <a:off x="0" y="476250"/>
            <a:ext cx="9728200" cy="0"/>
          </a:xfrm>
          <a:prstGeom prst="line">
            <a:avLst/>
          </a:prstGeom>
          <a:noFill/>
          <a:ln w="57150" cmpd="thinThick">
            <a:solidFill>
              <a:srgbClr val="3366FF"/>
            </a:solidFill>
            <a:miter lim="800000"/>
            <a:headEnd/>
            <a:tailEnd/>
          </a:ln>
        </p:spPr>
        <p:txBody>
          <a:bodyPr wrap="none"/>
          <a:lstStyle/>
          <a:p>
            <a:endParaRPr lang="ja-JP"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AutoShape 9"/>
          <p:cNvSpPr>
            <a:spLocks noGrp="1" noChangeArrowheads="1"/>
          </p:cNvSpPr>
          <p:nvPr>
            <p:ph type="body" idx="1"/>
          </p:nvPr>
        </p:nvSpPr>
        <p:spPr>
          <a:xfrm>
            <a:off x="273050" y="1557338"/>
            <a:ext cx="9359900" cy="5111750"/>
          </a:xfrm>
          <a:prstGeom prst="roundRect">
            <a:avLst>
              <a:gd name="adj" fmla="val 16667"/>
            </a:avLst>
          </a:prstGeom>
          <a:solidFill>
            <a:schemeClr val="accent1"/>
          </a:solidFill>
          <a:ln>
            <a:solidFill>
              <a:schemeClr val="tx1"/>
            </a:solidFill>
            <a:round/>
          </a:ln>
        </p:spPr>
        <p:txBody>
          <a:bodyPr/>
          <a:lstStyle/>
          <a:p>
            <a:pPr>
              <a:lnSpc>
                <a:spcPct val="90000"/>
              </a:lnSpc>
              <a:buFont typeface="Wingdings" pitchFamily="2" charset="2"/>
              <a:buNone/>
            </a:pPr>
            <a:endParaRPr lang="en-US" altLang="ja-JP" b="1" smtClean="0"/>
          </a:p>
          <a:p>
            <a:pPr>
              <a:lnSpc>
                <a:spcPct val="90000"/>
              </a:lnSpc>
              <a:buFont typeface="Wingdings" pitchFamily="2" charset="2"/>
              <a:buNone/>
            </a:pPr>
            <a:r>
              <a:rPr lang="en-US" altLang="ja-JP" b="1" smtClean="0">
                <a:latin typeface="Arial" charset="0"/>
              </a:rPr>
              <a:t>     (8) As regards other IASB members, explicitly include in the Monitoring Board’s responsibilities consultation with the Trustees as they further develop the framework to ensure proper balance in the composition of the IASB.</a:t>
            </a:r>
            <a:endParaRPr lang="en-US" altLang="ja-JP" b="1" i="1" smtClean="0">
              <a:latin typeface="Arial" charset="0"/>
            </a:endParaRPr>
          </a:p>
          <a:p>
            <a:pPr>
              <a:lnSpc>
                <a:spcPct val="90000"/>
              </a:lnSpc>
            </a:pPr>
            <a:endParaRPr lang="en-US" altLang="ja-JP" b="1" i="1" u="sng" smtClean="0">
              <a:latin typeface="Arial" charset="0"/>
            </a:endParaRPr>
          </a:p>
          <a:p>
            <a:pPr>
              <a:lnSpc>
                <a:spcPct val="90000"/>
              </a:lnSpc>
              <a:buFont typeface="Wingdings" pitchFamily="2" charset="2"/>
              <a:buNone/>
            </a:pPr>
            <a:r>
              <a:rPr lang="en-US" altLang="ja-JP" b="1" i="1" u="sng" smtClean="0">
                <a:latin typeface="Arial" charset="0"/>
              </a:rPr>
              <a:t>Question 14:</a:t>
            </a:r>
          </a:p>
          <a:p>
            <a:pPr>
              <a:lnSpc>
                <a:spcPct val="90000"/>
              </a:lnSpc>
              <a:buFont typeface="Wingdings" pitchFamily="2" charset="2"/>
              <a:buNone/>
            </a:pPr>
            <a:r>
              <a:rPr lang="en-US" altLang="ja-JP" b="1" i="1" smtClean="0">
                <a:latin typeface="Arial" charset="0"/>
              </a:rPr>
              <a:t>-   Do you agree that the Monitoring Board’s responsibilities should explicitly include consultation with the Trustees as they further develop the framework to ensure proper balance in the composition of the IASB?</a:t>
            </a:r>
            <a:r>
              <a:rPr lang="ja-JP" altLang="en-US" b="1" i="1" smtClean="0">
                <a:latin typeface="Arial" charset="0"/>
              </a:rPr>
              <a:t>　</a:t>
            </a:r>
            <a:r>
              <a:rPr lang="en-US" altLang="ja-JP" b="1" i="1" smtClean="0">
                <a:latin typeface="Arial" charset="0"/>
              </a:rPr>
              <a:t>Please provide reasons for your agreement/disagreement.</a:t>
            </a:r>
          </a:p>
        </p:txBody>
      </p:sp>
      <p:sp>
        <p:nvSpPr>
          <p:cNvPr id="31746" name="Rectangle 8"/>
          <p:cNvSpPr>
            <a:spLocks noChangeArrowheads="1"/>
          </p:cNvSpPr>
          <p:nvPr/>
        </p:nvSpPr>
        <p:spPr bwMode="auto">
          <a:xfrm>
            <a:off x="415925" y="1196975"/>
            <a:ext cx="8785225" cy="406400"/>
          </a:xfrm>
          <a:prstGeom prst="rect">
            <a:avLst/>
          </a:prstGeom>
          <a:solidFill>
            <a:srgbClr val="00CCFF"/>
          </a:solidFill>
          <a:ln w="9525">
            <a:solidFill>
              <a:schemeClr val="tx1"/>
            </a:solidFill>
            <a:miter lim="800000"/>
            <a:headEnd/>
            <a:tailEnd/>
          </a:ln>
        </p:spPr>
        <p:txBody>
          <a:bodyPr lIns="126000" tIns="46800" rIns="126000" bIns="46800" anchor="ctr">
            <a:spAutoFit/>
          </a:bodyPr>
          <a:lstStyle/>
          <a:p>
            <a:pPr algn="ctr"/>
            <a:r>
              <a:rPr lang="en-US" altLang="ja-JP" sz="2000" b="1"/>
              <a:t>Summary of proposals and options, and associated questions</a:t>
            </a:r>
          </a:p>
        </p:txBody>
      </p:sp>
      <p:sp>
        <p:nvSpPr>
          <p:cNvPr id="31747" name="Rectangle 2"/>
          <p:cNvSpPr>
            <a:spLocks noGrp="1" noChangeArrowheads="1"/>
          </p:cNvSpPr>
          <p:nvPr>
            <p:ph type="title"/>
          </p:nvPr>
        </p:nvSpPr>
        <p:spPr>
          <a:xfrm>
            <a:off x="495300" y="115888"/>
            <a:ext cx="8915400" cy="720725"/>
          </a:xfrm>
        </p:spPr>
        <p:txBody>
          <a:bodyPr/>
          <a:lstStyle/>
          <a:p>
            <a:pPr algn="ctr" eaLnBrk="1" hangingPunct="1">
              <a:lnSpc>
                <a:spcPct val="80000"/>
              </a:lnSpc>
            </a:pPr>
            <a:r>
              <a:rPr lang="en-US" altLang="ja-JP" sz="3200" b="1" smtClean="0">
                <a:latin typeface="Arial" charset="0"/>
              </a:rPr>
              <a:t>IFRS Foundation Governance Review(MB-7)</a:t>
            </a:r>
          </a:p>
        </p:txBody>
      </p:sp>
      <p:sp>
        <p:nvSpPr>
          <p:cNvPr id="31748" name="Line 3"/>
          <p:cNvSpPr>
            <a:spLocks noChangeShapeType="1"/>
          </p:cNvSpPr>
          <p:nvPr/>
        </p:nvSpPr>
        <p:spPr bwMode="auto">
          <a:xfrm>
            <a:off x="0" y="981075"/>
            <a:ext cx="9728200" cy="0"/>
          </a:xfrm>
          <a:prstGeom prst="line">
            <a:avLst/>
          </a:prstGeom>
          <a:noFill/>
          <a:ln w="57150" cmpd="thinThick">
            <a:solidFill>
              <a:srgbClr val="3366FF"/>
            </a:solidFill>
            <a:miter lim="800000"/>
            <a:headEnd/>
            <a:tailEnd/>
          </a:ln>
        </p:spPr>
        <p:txBody>
          <a:bodyPr wrap="none"/>
          <a:lstStyle/>
          <a:p>
            <a:endParaRPr lang="ja-JP" altLang="en-US"/>
          </a:p>
        </p:txBody>
      </p:sp>
      <p:sp>
        <p:nvSpPr>
          <p:cNvPr id="31749"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fld id="{CBD4F457-DD74-4715-813F-D46D49FAC017}" type="slidenum">
              <a:rPr kumimoji="0" lang="en-US" altLang="ja-JP" sz="1000"/>
              <a:pPr algn="r"/>
              <a:t>14</a:t>
            </a:fld>
            <a:endParaRPr kumimoji="0" lang="en-US" altLang="ja-JP" sz="10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fld id="{D825255A-6869-4752-B361-E39EF6B99DA1}" type="slidenum">
              <a:rPr kumimoji="0" lang="en-US" altLang="ja-JP" sz="1000"/>
              <a:pPr algn="r"/>
              <a:t>15</a:t>
            </a:fld>
            <a:endParaRPr kumimoji="0" lang="en-US" altLang="ja-JP" sz="1000"/>
          </a:p>
        </p:txBody>
      </p:sp>
      <p:sp>
        <p:nvSpPr>
          <p:cNvPr id="32770"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endParaRPr kumimoji="0" lang="en-US" altLang="ja-JP" sz="1000"/>
          </a:p>
        </p:txBody>
      </p:sp>
      <p:sp>
        <p:nvSpPr>
          <p:cNvPr id="32771"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endParaRPr kumimoji="0" lang="en-US" altLang="ja-JP" sz="1000"/>
          </a:p>
        </p:txBody>
      </p:sp>
      <p:sp>
        <p:nvSpPr>
          <p:cNvPr id="32772" name="AutoShape 9"/>
          <p:cNvSpPr>
            <a:spLocks noChangeArrowheads="1"/>
          </p:cNvSpPr>
          <p:nvPr/>
        </p:nvSpPr>
        <p:spPr bwMode="auto">
          <a:xfrm>
            <a:off x="71438" y="836613"/>
            <a:ext cx="9777412" cy="6021387"/>
          </a:xfrm>
          <a:prstGeom prst="roundRect">
            <a:avLst>
              <a:gd name="adj" fmla="val 12736"/>
            </a:avLst>
          </a:prstGeom>
          <a:solidFill>
            <a:schemeClr val="accent1"/>
          </a:solidFill>
          <a:ln w="9525">
            <a:solidFill>
              <a:schemeClr val="tx1"/>
            </a:solidFill>
            <a:round/>
            <a:headEnd/>
            <a:tailEnd/>
          </a:ln>
        </p:spPr>
        <p:txBody>
          <a:bodyPr lIns="162000" tIns="190800" bIns="46800"/>
          <a:lstStyle/>
          <a:p>
            <a:pPr marL="342900" indent="-342900"/>
            <a:r>
              <a:rPr lang="en-US" altLang="ja-JP" b="1"/>
              <a:t>     </a:t>
            </a:r>
            <a:r>
              <a:rPr lang="en-US" altLang="ja-JP" sz="2000" b="1"/>
              <a:t>(9) Explore the possibility of establishing a permanent secretariat for the Monitoring Board.</a:t>
            </a:r>
            <a:endParaRPr lang="en-US" altLang="ja-JP" sz="2000" b="1" i="1"/>
          </a:p>
          <a:p>
            <a:pPr marL="342900" indent="-342900"/>
            <a:endParaRPr lang="en-US" altLang="ja-JP" sz="2000" b="1" i="1" u="sng"/>
          </a:p>
          <a:p>
            <a:pPr marL="342900" indent="-342900"/>
            <a:r>
              <a:rPr lang="en-US" altLang="ja-JP" sz="2000" b="1" i="1" u="sng"/>
              <a:t>Question 15:</a:t>
            </a:r>
          </a:p>
          <a:p>
            <a:pPr marL="342900" indent="-342900"/>
            <a:r>
              <a:rPr lang="en-US" altLang="ja-JP" sz="2000" b="1" i="1"/>
              <a:t>-    Do you agree with the proposal to consider establishing a permanent secretariat for the Monitoring Board to support its increasing roles in overseeing the governance of the standard-setter? Would you support this proposal even if it would require additional financial contributions from stakeholders? Please provide reasons.</a:t>
            </a:r>
            <a:endParaRPr lang="en-US" altLang="ja-JP" sz="2000" b="1"/>
          </a:p>
          <a:p>
            <a:pPr marL="342900" indent="-342900"/>
            <a:endParaRPr lang="en-US" altLang="ja-JP" sz="2000" b="1"/>
          </a:p>
        </p:txBody>
      </p:sp>
      <p:sp>
        <p:nvSpPr>
          <p:cNvPr id="32773" name="Rectangle 8"/>
          <p:cNvSpPr>
            <a:spLocks noChangeArrowheads="1"/>
          </p:cNvSpPr>
          <p:nvPr/>
        </p:nvSpPr>
        <p:spPr bwMode="auto">
          <a:xfrm>
            <a:off x="560388" y="549275"/>
            <a:ext cx="8785225" cy="376238"/>
          </a:xfrm>
          <a:prstGeom prst="rect">
            <a:avLst/>
          </a:prstGeom>
          <a:solidFill>
            <a:srgbClr val="00CCFF"/>
          </a:solidFill>
          <a:ln w="9525">
            <a:solidFill>
              <a:schemeClr val="tx1"/>
            </a:solidFill>
            <a:miter lim="800000"/>
            <a:headEnd/>
            <a:tailEnd/>
          </a:ln>
        </p:spPr>
        <p:txBody>
          <a:bodyPr lIns="126000" tIns="46800" rIns="126000" bIns="46800" anchor="ctr">
            <a:spAutoFit/>
          </a:bodyPr>
          <a:lstStyle/>
          <a:p>
            <a:pPr algn="ctr"/>
            <a:r>
              <a:rPr lang="en-US" altLang="ja-JP" b="1"/>
              <a:t>Summary of proposals and options, and associated questions</a:t>
            </a:r>
            <a:endParaRPr lang="en-US" altLang="ja-JP" sz="2000" b="1"/>
          </a:p>
        </p:txBody>
      </p:sp>
      <p:sp>
        <p:nvSpPr>
          <p:cNvPr id="32774" name="Rectangle 2"/>
          <p:cNvSpPr>
            <a:spLocks noChangeArrowheads="1"/>
          </p:cNvSpPr>
          <p:nvPr/>
        </p:nvSpPr>
        <p:spPr bwMode="auto">
          <a:xfrm>
            <a:off x="273050" y="-100013"/>
            <a:ext cx="9356725" cy="850901"/>
          </a:xfrm>
          <a:prstGeom prst="rect">
            <a:avLst/>
          </a:prstGeom>
          <a:noFill/>
          <a:ln w="9525">
            <a:noFill/>
            <a:miter lim="800000"/>
            <a:headEnd/>
            <a:tailEnd/>
          </a:ln>
        </p:spPr>
        <p:txBody>
          <a:bodyPr lIns="54000" rIns="54000" anchor="ctr"/>
          <a:lstStyle/>
          <a:p>
            <a:pPr algn="ctr">
              <a:lnSpc>
                <a:spcPct val="80000"/>
              </a:lnSpc>
            </a:pPr>
            <a:r>
              <a:rPr lang="en-US" altLang="ja-JP" sz="3200" b="1">
                <a:solidFill>
                  <a:srgbClr val="000099"/>
                </a:solidFill>
              </a:rPr>
              <a:t>IFRS Foundation Governance Review (MB-8)</a:t>
            </a:r>
          </a:p>
        </p:txBody>
      </p:sp>
      <p:sp>
        <p:nvSpPr>
          <p:cNvPr id="32775" name="Line 3"/>
          <p:cNvSpPr>
            <a:spLocks noChangeShapeType="1"/>
          </p:cNvSpPr>
          <p:nvPr/>
        </p:nvSpPr>
        <p:spPr bwMode="auto">
          <a:xfrm>
            <a:off x="0" y="549275"/>
            <a:ext cx="9728200" cy="0"/>
          </a:xfrm>
          <a:prstGeom prst="line">
            <a:avLst/>
          </a:prstGeom>
          <a:noFill/>
          <a:ln w="57150" cmpd="thinThick">
            <a:solidFill>
              <a:srgbClr val="3366FF"/>
            </a:solidFill>
            <a:miter lim="800000"/>
            <a:headEnd/>
            <a:tailEnd/>
          </a:ln>
        </p:spPr>
        <p:txBody>
          <a:bodyPr wrap="none"/>
          <a:lstStyle/>
          <a:p>
            <a:endParaRPr lang="ja-JP"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AutoShape 9"/>
          <p:cNvSpPr>
            <a:spLocks noGrp="1" noChangeArrowheads="1"/>
          </p:cNvSpPr>
          <p:nvPr>
            <p:ph type="body" idx="1"/>
          </p:nvPr>
        </p:nvSpPr>
        <p:spPr>
          <a:xfrm>
            <a:off x="273050" y="1341438"/>
            <a:ext cx="9432925" cy="5516562"/>
          </a:xfrm>
          <a:prstGeom prst="roundRect">
            <a:avLst>
              <a:gd name="adj" fmla="val 12736"/>
            </a:avLst>
          </a:prstGeom>
          <a:solidFill>
            <a:schemeClr val="accent1"/>
          </a:solidFill>
          <a:ln>
            <a:solidFill>
              <a:schemeClr val="tx1"/>
            </a:solidFill>
            <a:round/>
          </a:ln>
        </p:spPr>
        <p:txBody>
          <a:bodyPr/>
          <a:lstStyle/>
          <a:p>
            <a:pPr>
              <a:lnSpc>
                <a:spcPct val="80000"/>
              </a:lnSpc>
              <a:buFont typeface="Wingdings" pitchFamily="2" charset="2"/>
              <a:buNone/>
            </a:pPr>
            <a:r>
              <a:rPr lang="en-US" altLang="ja-JP" sz="2000" b="1" smtClean="0">
                <a:latin typeface="Arial" charset="0"/>
              </a:rPr>
              <a:t>     Other questions:</a:t>
            </a:r>
            <a:endParaRPr lang="en-US" altLang="ja-JP" sz="2000" b="1" i="1" smtClean="0">
              <a:latin typeface="Arial" charset="0"/>
            </a:endParaRPr>
          </a:p>
          <a:p>
            <a:pPr>
              <a:lnSpc>
                <a:spcPct val="80000"/>
              </a:lnSpc>
            </a:pPr>
            <a:endParaRPr lang="en-US" altLang="ja-JP" sz="2000" b="1" i="1" u="sng" smtClean="0">
              <a:latin typeface="Arial" charset="0"/>
            </a:endParaRPr>
          </a:p>
          <a:p>
            <a:pPr>
              <a:lnSpc>
                <a:spcPct val="80000"/>
              </a:lnSpc>
              <a:buFont typeface="Wingdings" pitchFamily="2" charset="2"/>
              <a:buNone/>
            </a:pPr>
            <a:r>
              <a:rPr lang="en-US" altLang="ja-JP" sz="2000" b="1" i="1" u="sng" smtClean="0">
                <a:latin typeface="Arial" charset="0"/>
              </a:rPr>
              <a:t>Question 9:</a:t>
            </a:r>
          </a:p>
          <a:p>
            <a:pPr>
              <a:lnSpc>
                <a:spcPct val="80000"/>
              </a:lnSpc>
              <a:buFont typeface="Wingdings" pitchFamily="2" charset="2"/>
              <a:buNone/>
            </a:pPr>
            <a:r>
              <a:rPr lang="en-US" altLang="ja-JP" sz="2000" b="1" i="1" smtClean="0">
                <a:latin typeface="Arial" charset="0"/>
              </a:rPr>
              <a:t>-    Do you believe that the current arrangements for the standard-setting process adequately ensure the appropriate involvement of all relevant stakeholders and that all relevant public policy objectives are taken into account? Please provide reasons for your agreement/disagreement.</a:t>
            </a:r>
          </a:p>
          <a:p>
            <a:pPr>
              <a:lnSpc>
                <a:spcPct val="80000"/>
              </a:lnSpc>
            </a:pPr>
            <a:endParaRPr lang="en-US" altLang="ja-JP" sz="2000" b="1" i="1" u="sng" smtClean="0">
              <a:latin typeface="Arial" charset="0"/>
            </a:endParaRPr>
          </a:p>
          <a:p>
            <a:pPr>
              <a:lnSpc>
                <a:spcPct val="80000"/>
              </a:lnSpc>
              <a:buFont typeface="Wingdings" pitchFamily="2" charset="2"/>
              <a:buNone/>
            </a:pPr>
            <a:r>
              <a:rPr lang="en-US" altLang="ja-JP" sz="2000" b="1" i="1" u="sng" smtClean="0">
                <a:latin typeface="Arial" charset="0"/>
              </a:rPr>
              <a:t>Question 16:</a:t>
            </a:r>
          </a:p>
          <a:p>
            <a:pPr>
              <a:lnSpc>
                <a:spcPct val="80000"/>
              </a:lnSpc>
              <a:buFont typeface="Wingdings" pitchFamily="2" charset="2"/>
              <a:buNone/>
            </a:pPr>
            <a:r>
              <a:rPr lang="en-US" altLang="ja-JP" sz="2000" b="1" i="1" smtClean="0">
                <a:latin typeface="Arial" charset="0"/>
              </a:rPr>
              <a:t>-    Do you agree with the need for regular reviews, and the interval of five years as a benchmark? Should the reviews be aligned with the timing of the Foundation’s mandated Constitution reviews? Please provide reasons for your agreement/disagreement.</a:t>
            </a:r>
          </a:p>
          <a:p>
            <a:pPr>
              <a:lnSpc>
                <a:spcPct val="80000"/>
              </a:lnSpc>
            </a:pPr>
            <a:endParaRPr lang="en-US" altLang="ja-JP" sz="2000" b="1" i="1" u="sng" smtClean="0">
              <a:latin typeface="Arial" charset="0"/>
            </a:endParaRPr>
          </a:p>
          <a:p>
            <a:pPr>
              <a:lnSpc>
                <a:spcPct val="80000"/>
              </a:lnSpc>
              <a:buFont typeface="Wingdings" pitchFamily="2" charset="2"/>
              <a:buNone/>
            </a:pPr>
            <a:r>
              <a:rPr lang="en-US" altLang="ja-JP" sz="2000" b="1" i="1" u="sng" smtClean="0">
                <a:latin typeface="Arial" charset="0"/>
              </a:rPr>
              <a:t>Question 17:</a:t>
            </a:r>
          </a:p>
          <a:p>
            <a:pPr>
              <a:lnSpc>
                <a:spcPct val="80000"/>
              </a:lnSpc>
              <a:buFont typeface="Wingdings" pitchFamily="2" charset="2"/>
              <a:buNone/>
            </a:pPr>
            <a:r>
              <a:rPr lang="en-US" altLang="ja-JP" sz="2000" b="1" i="1" smtClean="0">
                <a:latin typeface="Arial" charset="0"/>
              </a:rPr>
              <a:t>-    Do you have any other comments?</a:t>
            </a:r>
          </a:p>
        </p:txBody>
      </p:sp>
      <p:sp>
        <p:nvSpPr>
          <p:cNvPr id="33794" name="Rectangle 8"/>
          <p:cNvSpPr>
            <a:spLocks noChangeArrowheads="1"/>
          </p:cNvSpPr>
          <p:nvPr/>
        </p:nvSpPr>
        <p:spPr bwMode="auto">
          <a:xfrm>
            <a:off x="776288" y="822325"/>
            <a:ext cx="8785225" cy="406400"/>
          </a:xfrm>
          <a:prstGeom prst="rect">
            <a:avLst/>
          </a:prstGeom>
          <a:solidFill>
            <a:srgbClr val="00CCFF"/>
          </a:solidFill>
          <a:ln w="9525">
            <a:solidFill>
              <a:schemeClr val="tx1"/>
            </a:solidFill>
            <a:miter lim="800000"/>
            <a:headEnd/>
            <a:tailEnd/>
          </a:ln>
        </p:spPr>
        <p:txBody>
          <a:bodyPr lIns="126000" tIns="46800" rIns="126000" bIns="46800" anchor="ctr">
            <a:spAutoFit/>
          </a:bodyPr>
          <a:lstStyle/>
          <a:p>
            <a:pPr algn="ctr"/>
            <a:r>
              <a:rPr lang="en-US" altLang="ja-JP" sz="2000" b="1"/>
              <a:t>Summary of proposals and options, and associated questions</a:t>
            </a:r>
          </a:p>
        </p:txBody>
      </p:sp>
      <p:sp>
        <p:nvSpPr>
          <p:cNvPr id="33795" name="Rectangle 2"/>
          <p:cNvSpPr>
            <a:spLocks noGrp="1" noChangeArrowheads="1"/>
          </p:cNvSpPr>
          <p:nvPr>
            <p:ph type="title"/>
          </p:nvPr>
        </p:nvSpPr>
        <p:spPr>
          <a:xfrm>
            <a:off x="495300" y="0"/>
            <a:ext cx="8915400" cy="692150"/>
          </a:xfrm>
        </p:spPr>
        <p:txBody>
          <a:bodyPr/>
          <a:lstStyle/>
          <a:p>
            <a:pPr algn="ctr" eaLnBrk="1" hangingPunct="1">
              <a:lnSpc>
                <a:spcPct val="80000"/>
              </a:lnSpc>
            </a:pPr>
            <a:r>
              <a:rPr lang="en-US" altLang="ja-JP" sz="3200" b="1" smtClean="0">
                <a:latin typeface="Arial" charset="0"/>
              </a:rPr>
              <a:t>IFRS Foundation Governance Review (Other)</a:t>
            </a:r>
          </a:p>
        </p:txBody>
      </p:sp>
      <p:sp>
        <p:nvSpPr>
          <p:cNvPr id="33796" name="Line 3"/>
          <p:cNvSpPr>
            <a:spLocks noChangeShapeType="1"/>
          </p:cNvSpPr>
          <p:nvPr/>
        </p:nvSpPr>
        <p:spPr bwMode="auto">
          <a:xfrm>
            <a:off x="0" y="765175"/>
            <a:ext cx="9728200" cy="0"/>
          </a:xfrm>
          <a:prstGeom prst="line">
            <a:avLst/>
          </a:prstGeom>
          <a:noFill/>
          <a:ln w="57150" cmpd="thinThick">
            <a:solidFill>
              <a:srgbClr val="3366FF"/>
            </a:solidFill>
            <a:miter lim="800000"/>
            <a:headEnd/>
            <a:tailEnd/>
          </a:ln>
        </p:spPr>
        <p:txBody>
          <a:bodyPr wrap="none"/>
          <a:lstStyle/>
          <a:p>
            <a:endParaRPr lang="ja-JP" altLang="en-US"/>
          </a:p>
        </p:txBody>
      </p:sp>
      <p:sp>
        <p:nvSpPr>
          <p:cNvPr id="33797"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fld id="{C29B34A3-F91A-44BD-BAAA-E01F0B444D38}" type="slidenum">
              <a:rPr kumimoji="0" lang="en-US" altLang="ja-JP" sz="1000"/>
              <a:pPr algn="r"/>
              <a:t>16</a:t>
            </a:fld>
            <a:endParaRPr kumimoji="0" lang="en-US" altLang="ja-JP" sz="10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fld id="{0902E45C-A56F-42EF-9F48-454ECEFC42CC}" type="slidenum">
              <a:rPr kumimoji="0" lang="en-US" altLang="ja-JP" sz="1000"/>
              <a:pPr algn="r"/>
              <a:t>17</a:t>
            </a:fld>
            <a:endParaRPr kumimoji="0" lang="en-US" altLang="ja-JP" sz="1000"/>
          </a:p>
        </p:txBody>
      </p:sp>
      <p:sp>
        <p:nvSpPr>
          <p:cNvPr id="34818"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endParaRPr kumimoji="0" lang="en-US" altLang="ja-JP" sz="1000"/>
          </a:p>
        </p:txBody>
      </p:sp>
      <p:sp>
        <p:nvSpPr>
          <p:cNvPr id="34819"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endParaRPr kumimoji="0" lang="en-US" altLang="ja-JP" sz="1000"/>
          </a:p>
        </p:txBody>
      </p:sp>
      <p:sp>
        <p:nvSpPr>
          <p:cNvPr id="34820" name="AutoShape 9"/>
          <p:cNvSpPr>
            <a:spLocks noChangeArrowheads="1"/>
          </p:cNvSpPr>
          <p:nvPr/>
        </p:nvSpPr>
        <p:spPr bwMode="auto">
          <a:xfrm>
            <a:off x="188913" y="1481138"/>
            <a:ext cx="9588500" cy="5187950"/>
          </a:xfrm>
          <a:prstGeom prst="roundRect">
            <a:avLst>
              <a:gd name="adj" fmla="val 16667"/>
            </a:avLst>
          </a:prstGeom>
          <a:solidFill>
            <a:schemeClr val="accent1"/>
          </a:solidFill>
          <a:ln w="9525">
            <a:solidFill>
              <a:schemeClr val="tx1"/>
            </a:solidFill>
            <a:round/>
            <a:headEnd/>
            <a:tailEnd/>
          </a:ln>
        </p:spPr>
        <p:txBody>
          <a:bodyPr lIns="162000" tIns="190800" bIns="46800"/>
          <a:lstStyle/>
          <a:p>
            <a:pPr marL="342900" indent="-342900" algn="just">
              <a:spcBef>
                <a:spcPct val="20000"/>
              </a:spcBef>
              <a:buFont typeface="Wingdings" pitchFamily="2" charset="2"/>
              <a:buChar char="ü"/>
            </a:pPr>
            <a:r>
              <a:rPr lang="en-US" altLang="ja-JP" sz="2000" b="1"/>
              <a:t>Consultative report published on 7 February 2011 and opened for public comment for a period of two months.</a:t>
            </a:r>
          </a:p>
          <a:p>
            <a:pPr marL="342900" indent="-342900" algn="just">
              <a:spcBef>
                <a:spcPct val="20000"/>
              </a:spcBef>
              <a:buFont typeface="Wingdings" pitchFamily="2" charset="2"/>
              <a:buChar char="ü"/>
            </a:pPr>
            <a:endParaRPr lang="en-US" altLang="ja-JP" sz="2000" b="1"/>
          </a:p>
          <a:p>
            <a:pPr marL="342900" indent="-342900" algn="just">
              <a:spcBef>
                <a:spcPct val="20000"/>
              </a:spcBef>
              <a:buFont typeface="Wingdings" pitchFamily="2" charset="2"/>
              <a:buChar char="ü"/>
            </a:pPr>
            <a:r>
              <a:rPr lang="en-US" altLang="ja-JP" sz="2000" b="1"/>
              <a:t>During the public consultation period, the Monitoring Board plans to organize public meetings with stakeholders in Asia, Europe and the Americas. </a:t>
            </a:r>
          </a:p>
          <a:p>
            <a:pPr marL="342900" indent="-342900" algn="just">
              <a:spcBef>
                <a:spcPct val="20000"/>
              </a:spcBef>
              <a:buFont typeface="Wingdings" pitchFamily="2" charset="2"/>
              <a:buChar char="ü"/>
            </a:pPr>
            <a:endParaRPr lang="en-US" altLang="ja-JP" sz="2000" b="1"/>
          </a:p>
          <a:p>
            <a:pPr marL="342900" indent="-342900" algn="just">
              <a:spcBef>
                <a:spcPct val="20000"/>
              </a:spcBef>
              <a:buFont typeface="Wingdings" pitchFamily="2" charset="2"/>
              <a:buChar char="ü"/>
            </a:pPr>
            <a:r>
              <a:rPr lang="en-US" altLang="ja-JP" sz="2000" b="1"/>
              <a:t>The comment letters received will be made available to the public, and a corresponding feedback statement on the results of the consultation will be made public after the completion of the consultation process. </a:t>
            </a:r>
          </a:p>
          <a:p>
            <a:pPr marL="342900" indent="-342900" algn="just">
              <a:spcBef>
                <a:spcPct val="20000"/>
              </a:spcBef>
              <a:buFont typeface="Wingdings" pitchFamily="2" charset="2"/>
              <a:buChar char="ü"/>
            </a:pPr>
            <a:endParaRPr lang="en-US" altLang="ja-JP" sz="2000" b="1"/>
          </a:p>
          <a:p>
            <a:pPr marL="342900" indent="-342900" algn="just">
              <a:spcBef>
                <a:spcPct val="20000"/>
              </a:spcBef>
              <a:buFont typeface="Wingdings" pitchFamily="2" charset="2"/>
              <a:buChar char="ü"/>
            </a:pPr>
            <a:r>
              <a:rPr lang="en-US" altLang="ja-JP" sz="2000" b="1"/>
              <a:t>An action plan for implementation of the proposals will be developed and published by early in the third quarter of 2011.</a:t>
            </a:r>
          </a:p>
        </p:txBody>
      </p:sp>
      <p:sp>
        <p:nvSpPr>
          <p:cNvPr id="34821" name="Rectangle 8"/>
          <p:cNvSpPr>
            <a:spLocks noChangeArrowheads="1"/>
          </p:cNvSpPr>
          <p:nvPr/>
        </p:nvSpPr>
        <p:spPr bwMode="auto">
          <a:xfrm>
            <a:off x="560388" y="1341438"/>
            <a:ext cx="4176712" cy="406400"/>
          </a:xfrm>
          <a:prstGeom prst="rect">
            <a:avLst/>
          </a:prstGeom>
          <a:solidFill>
            <a:srgbClr val="00CCFF"/>
          </a:solidFill>
          <a:ln w="9525">
            <a:solidFill>
              <a:schemeClr val="tx1"/>
            </a:solidFill>
            <a:miter lim="800000"/>
            <a:headEnd/>
            <a:tailEnd/>
          </a:ln>
        </p:spPr>
        <p:txBody>
          <a:bodyPr lIns="126000" tIns="46800" rIns="126000" bIns="46800" anchor="ctr">
            <a:spAutoFit/>
          </a:bodyPr>
          <a:lstStyle/>
          <a:p>
            <a:pPr algn="ctr"/>
            <a:r>
              <a:rPr lang="en-US" altLang="ja-JP" sz="2000" b="1"/>
              <a:t>Timetable of future activities</a:t>
            </a:r>
            <a:r>
              <a:rPr lang="en-US" altLang="ja-JP" sz="2000"/>
              <a:t> </a:t>
            </a:r>
          </a:p>
        </p:txBody>
      </p:sp>
      <p:sp>
        <p:nvSpPr>
          <p:cNvPr id="34822" name="Rectangle 2"/>
          <p:cNvSpPr>
            <a:spLocks noChangeArrowheads="1"/>
          </p:cNvSpPr>
          <p:nvPr/>
        </p:nvSpPr>
        <p:spPr bwMode="auto">
          <a:xfrm>
            <a:off x="128588" y="188913"/>
            <a:ext cx="9648825" cy="850900"/>
          </a:xfrm>
          <a:prstGeom prst="rect">
            <a:avLst/>
          </a:prstGeom>
          <a:noFill/>
          <a:ln w="9525">
            <a:noFill/>
            <a:miter lim="800000"/>
            <a:headEnd/>
            <a:tailEnd/>
          </a:ln>
        </p:spPr>
        <p:txBody>
          <a:bodyPr lIns="54000" rIns="54000" anchor="ctr"/>
          <a:lstStyle/>
          <a:p>
            <a:pPr algn="ctr">
              <a:lnSpc>
                <a:spcPct val="80000"/>
              </a:lnSpc>
            </a:pPr>
            <a:r>
              <a:rPr lang="en-US" altLang="ja-JP" sz="3200" b="1">
                <a:solidFill>
                  <a:srgbClr val="000099"/>
                </a:solidFill>
              </a:rPr>
              <a:t>IFRS Foundation Governance Review</a:t>
            </a:r>
          </a:p>
          <a:p>
            <a:pPr algn="ctr">
              <a:lnSpc>
                <a:spcPct val="80000"/>
              </a:lnSpc>
            </a:pPr>
            <a:r>
              <a:rPr lang="en-US" altLang="ja-JP" sz="3200" b="1">
                <a:solidFill>
                  <a:srgbClr val="000099"/>
                </a:solidFill>
              </a:rPr>
              <a:t>(Way Forward)</a:t>
            </a:r>
          </a:p>
        </p:txBody>
      </p:sp>
      <p:sp>
        <p:nvSpPr>
          <p:cNvPr id="34823" name="Line 3"/>
          <p:cNvSpPr>
            <a:spLocks noChangeShapeType="1"/>
          </p:cNvSpPr>
          <p:nvPr/>
        </p:nvSpPr>
        <p:spPr bwMode="auto">
          <a:xfrm>
            <a:off x="88900" y="1055688"/>
            <a:ext cx="9728200" cy="0"/>
          </a:xfrm>
          <a:prstGeom prst="line">
            <a:avLst/>
          </a:prstGeom>
          <a:noFill/>
          <a:ln w="57150" cmpd="thinThick">
            <a:solidFill>
              <a:srgbClr val="3366FF"/>
            </a:solidFill>
            <a:miter lim="800000"/>
            <a:headEnd/>
            <a:tailEnd/>
          </a:ln>
        </p:spPr>
        <p:txBody>
          <a:bodyPr wrap="none"/>
          <a:lstStyle/>
          <a:p>
            <a:endParaRPr lang="ja-JP"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1"/>
          <p:cNvSpPr>
            <a:spLocks noGrp="1" noChangeArrowheads="1"/>
          </p:cNvSpPr>
          <p:nvPr>
            <p:ph type="sldNum" sz="quarter" idx="12"/>
          </p:nvPr>
        </p:nvSpPr>
        <p:spPr>
          <a:noFill/>
        </p:spPr>
        <p:txBody>
          <a:bodyPr/>
          <a:lstStyle/>
          <a:p>
            <a:fld id="{0076C412-8F0D-40EE-9716-2336056E15CF}" type="slidenum">
              <a:rPr lang="en-US" altLang="ja-JP" smtClean="0">
                <a:ea typeface="ＭＳ Ｐゴシック" charset="-128"/>
              </a:rPr>
              <a:pPr/>
              <a:t>18</a:t>
            </a:fld>
            <a:endParaRPr lang="en-US" altLang="ja-JP" smtClean="0">
              <a:ea typeface="ＭＳ Ｐゴシック" charset="-128"/>
            </a:endParaRPr>
          </a:p>
        </p:txBody>
      </p:sp>
      <p:sp>
        <p:nvSpPr>
          <p:cNvPr id="35842"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fld id="{B8056CAB-0D28-4362-B3E6-D9E90ECD3630}" type="slidenum">
              <a:rPr kumimoji="0" lang="en-US" altLang="ja-JP" sz="1000"/>
              <a:pPr algn="r"/>
              <a:t>18</a:t>
            </a:fld>
            <a:endParaRPr kumimoji="0" lang="en-US" altLang="ja-JP" sz="1000"/>
          </a:p>
        </p:txBody>
      </p:sp>
      <p:sp>
        <p:nvSpPr>
          <p:cNvPr id="35843"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fld id="{971817F1-7AFD-424F-8B62-2C26F59EE37F}" type="slidenum">
              <a:rPr kumimoji="0" lang="en-US" altLang="ja-JP" sz="1000"/>
              <a:pPr algn="r"/>
              <a:t>18</a:t>
            </a:fld>
            <a:endParaRPr kumimoji="0" lang="en-US" altLang="ja-JP" sz="1000"/>
          </a:p>
        </p:txBody>
      </p:sp>
      <p:sp>
        <p:nvSpPr>
          <p:cNvPr id="35844" name="Rectangle 5"/>
          <p:cNvSpPr>
            <a:spLocks noGrp="1" noChangeArrowheads="1"/>
          </p:cNvSpPr>
          <p:nvPr>
            <p:ph type="title"/>
          </p:nvPr>
        </p:nvSpPr>
        <p:spPr>
          <a:xfrm>
            <a:off x="0" y="188913"/>
            <a:ext cx="9906000" cy="2160587"/>
          </a:xfrm>
        </p:spPr>
        <p:txBody>
          <a:bodyPr/>
          <a:lstStyle/>
          <a:p>
            <a:pPr algn="ctr">
              <a:lnSpc>
                <a:spcPct val="135000"/>
              </a:lnSpc>
            </a:pPr>
            <a:r>
              <a:rPr lang="en-US" altLang="ja-JP" sz="2800" b="1" i="1" smtClean="0">
                <a:latin typeface="Arial" charset="0"/>
              </a:rPr>
              <a:t>The Monitoring Board welcomes comments</a:t>
            </a:r>
            <a:br>
              <a:rPr lang="en-US" altLang="ja-JP" sz="2800" b="1" i="1" smtClean="0">
                <a:latin typeface="Arial" charset="0"/>
              </a:rPr>
            </a:br>
            <a:r>
              <a:rPr lang="en-US" altLang="ja-JP" sz="2800" b="1" i="1" smtClean="0">
                <a:latin typeface="Arial" charset="0"/>
              </a:rPr>
              <a:t>from all stakeholders around the world. The process will be coordinated with the Strategy Review of the Trustees.</a:t>
            </a:r>
            <a:endParaRPr lang="en-US" altLang="ja-JP" sz="2800" b="1" smtClean="0">
              <a:latin typeface="Arial" charset="0"/>
            </a:endParaRPr>
          </a:p>
        </p:txBody>
      </p:sp>
      <p:sp>
        <p:nvSpPr>
          <p:cNvPr id="35845" name="Rectangle 6"/>
          <p:cNvSpPr>
            <a:spLocks noChangeArrowheads="1"/>
          </p:cNvSpPr>
          <p:nvPr/>
        </p:nvSpPr>
        <p:spPr bwMode="auto">
          <a:xfrm>
            <a:off x="128588" y="2486025"/>
            <a:ext cx="9648825" cy="3867150"/>
          </a:xfrm>
          <a:prstGeom prst="rect">
            <a:avLst/>
          </a:prstGeom>
          <a:noFill/>
          <a:ln w="9525">
            <a:noFill/>
            <a:miter lim="800000"/>
            <a:headEnd/>
            <a:tailEnd/>
          </a:ln>
        </p:spPr>
        <p:txBody>
          <a:bodyPr anchor="ctr">
            <a:spAutoFit/>
          </a:bodyPr>
          <a:lstStyle/>
          <a:p>
            <a:pPr algn="ctr"/>
            <a:r>
              <a:rPr lang="en-US" altLang="ja-JP" sz="2800" b="1" i="1"/>
              <a:t>Contacts at the Monitoring Board Secretariat:</a:t>
            </a:r>
          </a:p>
          <a:p>
            <a:pPr algn="ctr"/>
            <a:endParaRPr lang="en-US" altLang="ja-JP" sz="2800" i="1"/>
          </a:p>
          <a:p>
            <a:pPr algn="ctr"/>
            <a:r>
              <a:rPr lang="en-US" altLang="ja-JP" sz="2400" u="sng"/>
              <a:t>Takashi NAGAOKA (Mr.)</a:t>
            </a:r>
            <a:endParaRPr lang="en-US" altLang="ja-JP" sz="2400"/>
          </a:p>
          <a:p>
            <a:pPr algn="ctr"/>
            <a:r>
              <a:rPr lang="en-US" altLang="ja-JP" sz="2400"/>
              <a:t>Director for International Accounting</a:t>
            </a:r>
          </a:p>
          <a:p>
            <a:pPr algn="ctr"/>
            <a:r>
              <a:rPr lang="en-US" altLang="ja-JP" sz="2400"/>
              <a:t>E-mail: </a:t>
            </a:r>
            <a:r>
              <a:rPr lang="en-US" altLang="ja-JP" sz="2400">
                <a:hlinkClick r:id="rId3"/>
              </a:rPr>
              <a:t>t-nagaoka@fsa.go.jp</a:t>
            </a:r>
            <a:endParaRPr lang="en-US" altLang="ja-JP" sz="2400"/>
          </a:p>
          <a:p>
            <a:pPr algn="ctr"/>
            <a:endParaRPr lang="en-US" altLang="ja-JP" sz="2400" u="sng"/>
          </a:p>
          <a:p>
            <a:pPr algn="ctr"/>
            <a:r>
              <a:rPr lang="en-US" altLang="ja-JP" sz="2400" u="sng"/>
              <a:t>Makoto SONODA (Mr.)</a:t>
            </a:r>
            <a:endParaRPr lang="en-US" altLang="ja-JP" sz="2400"/>
          </a:p>
          <a:p>
            <a:pPr algn="ctr"/>
            <a:r>
              <a:rPr lang="en-US" altLang="ja-JP" sz="2400"/>
              <a:t>Deputy Director</a:t>
            </a:r>
          </a:p>
          <a:p>
            <a:pPr algn="ctr"/>
            <a:r>
              <a:rPr lang="en-US" altLang="ja-JP" sz="2400"/>
              <a:t>Corporate Accounting and Disclosure Division</a:t>
            </a:r>
          </a:p>
          <a:p>
            <a:pPr algn="ctr"/>
            <a:r>
              <a:rPr lang="en-US" altLang="ja-JP" sz="2400"/>
              <a:t>E-mail: </a:t>
            </a:r>
            <a:r>
              <a:rPr lang="en-US" altLang="ja-JP" sz="2400">
                <a:hlinkClick r:id="rId4"/>
              </a:rPr>
              <a:t>makoto.sonoda@fsa.go.jp</a:t>
            </a:r>
            <a:endParaRPr lang="en-US" altLang="ja-JP" sz="240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1"/>
          <p:cNvSpPr>
            <a:spLocks noGrp="1" noChangeArrowheads="1"/>
          </p:cNvSpPr>
          <p:nvPr>
            <p:ph type="sldNum" sz="quarter" idx="12"/>
          </p:nvPr>
        </p:nvSpPr>
        <p:spPr>
          <a:noFill/>
        </p:spPr>
        <p:txBody>
          <a:bodyPr/>
          <a:lstStyle/>
          <a:p>
            <a:fld id="{C14F5900-902C-43A3-87B1-5E6F0E05ED86}" type="slidenum">
              <a:rPr lang="en-US" altLang="ja-JP" smtClean="0">
                <a:ea typeface="ＭＳ Ｐゴシック" charset="-128"/>
              </a:rPr>
              <a:pPr/>
              <a:t>1</a:t>
            </a:fld>
            <a:endParaRPr lang="en-US" altLang="ja-JP" smtClean="0">
              <a:ea typeface="ＭＳ Ｐゴシック" charset="-128"/>
            </a:endParaRPr>
          </a:p>
        </p:txBody>
      </p:sp>
      <p:sp>
        <p:nvSpPr>
          <p:cNvPr id="17410"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endParaRPr kumimoji="0" lang="en-US" altLang="ja-JP" sz="1000"/>
          </a:p>
        </p:txBody>
      </p:sp>
      <p:sp>
        <p:nvSpPr>
          <p:cNvPr id="17411" name="Rectangle 2"/>
          <p:cNvSpPr>
            <a:spLocks noChangeArrowheads="1"/>
          </p:cNvSpPr>
          <p:nvPr/>
        </p:nvSpPr>
        <p:spPr bwMode="auto">
          <a:xfrm>
            <a:off x="273050" y="0"/>
            <a:ext cx="9356725" cy="692150"/>
          </a:xfrm>
          <a:prstGeom prst="rect">
            <a:avLst/>
          </a:prstGeom>
          <a:noFill/>
          <a:ln w="9525">
            <a:noFill/>
            <a:miter lim="800000"/>
            <a:headEnd/>
            <a:tailEnd/>
          </a:ln>
        </p:spPr>
        <p:txBody>
          <a:bodyPr lIns="54000" rIns="54000" anchor="ctr"/>
          <a:lstStyle/>
          <a:p>
            <a:pPr algn="ctr">
              <a:lnSpc>
                <a:spcPct val="80000"/>
              </a:lnSpc>
            </a:pPr>
            <a:r>
              <a:rPr lang="en-US" altLang="ja-JP" sz="3600" b="1">
                <a:solidFill>
                  <a:srgbClr val="000099"/>
                </a:solidFill>
                <a:latin typeface="Arial Unicode MS" pitchFamily="50" charset="-128"/>
              </a:rPr>
              <a:t>IFRS Foundation Monitoring Board</a:t>
            </a:r>
          </a:p>
        </p:txBody>
      </p:sp>
      <p:sp>
        <p:nvSpPr>
          <p:cNvPr id="17412" name="Line 3"/>
          <p:cNvSpPr>
            <a:spLocks noChangeShapeType="1"/>
          </p:cNvSpPr>
          <p:nvPr/>
        </p:nvSpPr>
        <p:spPr bwMode="auto">
          <a:xfrm>
            <a:off x="0" y="620713"/>
            <a:ext cx="9728200" cy="0"/>
          </a:xfrm>
          <a:prstGeom prst="line">
            <a:avLst/>
          </a:prstGeom>
          <a:noFill/>
          <a:ln w="57150" cmpd="thinThick">
            <a:solidFill>
              <a:srgbClr val="3366FF"/>
            </a:solidFill>
            <a:miter lim="800000"/>
            <a:headEnd/>
            <a:tailEnd/>
          </a:ln>
        </p:spPr>
        <p:txBody>
          <a:bodyPr wrap="none"/>
          <a:lstStyle/>
          <a:p>
            <a:endParaRPr lang="ja-JP" altLang="en-US"/>
          </a:p>
        </p:txBody>
      </p:sp>
      <p:sp>
        <p:nvSpPr>
          <p:cNvPr id="17413" name="AutoShape 4"/>
          <p:cNvSpPr>
            <a:spLocks noChangeArrowheads="1"/>
          </p:cNvSpPr>
          <p:nvPr/>
        </p:nvSpPr>
        <p:spPr bwMode="auto">
          <a:xfrm>
            <a:off x="128588" y="836613"/>
            <a:ext cx="9678987" cy="5973762"/>
          </a:xfrm>
          <a:prstGeom prst="roundRect">
            <a:avLst>
              <a:gd name="adj" fmla="val 16667"/>
            </a:avLst>
          </a:prstGeom>
          <a:solidFill>
            <a:schemeClr val="accent1"/>
          </a:solidFill>
          <a:ln w="9525">
            <a:solidFill>
              <a:schemeClr val="tx1"/>
            </a:solidFill>
            <a:round/>
            <a:headEnd/>
            <a:tailEnd/>
          </a:ln>
        </p:spPr>
        <p:txBody>
          <a:bodyPr lIns="162000" tIns="190800" bIns="10800">
            <a:spAutoFit/>
          </a:bodyPr>
          <a:lstStyle/>
          <a:p>
            <a:pPr marL="342900" indent="-342900">
              <a:lnSpc>
                <a:spcPct val="75000"/>
              </a:lnSpc>
              <a:spcBef>
                <a:spcPct val="10000"/>
              </a:spcBef>
              <a:buFont typeface="Wingdings" pitchFamily="2" charset="2"/>
              <a:buChar char="ü"/>
            </a:pPr>
            <a:r>
              <a:rPr lang="en-US" altLang="ja-JP" sz="2400" b="1"/>
              <a:t>Inaugural Meeting: April, 2009</a:t>
            </a:r>
          </a:p>
          <a:p>
            <a:pPr marL="342900" indent="-342900">
              <a:lnSpc>
                <a:spcPct val="75000"/>
              </a:lnSpc>
              <a:spcBef>
                <a:spcPct val="65000"/>
              </a:spcBef>
              <a:buFont typeface="Wingdings" pitchFamily="2" charset="2"/>
              <a:buChar char="ü"/>
            </a:pPr>
            <a:r>
              <a:rPr lang="en-US" altLang="ja-JP" sz="2400" b="1"/>
              <a:t>Role: To provide a formal link between the Trustees and public authorities</a:t>
            </a:r>
          </a:p>
          <a:p>
            <a:pPr marL="342900" indent="-342900">
              <a:lnSpc>
                <a:spcPct val="75000"/>
              </a:lnSpc>
              <a:spcBef>
                <a:spcPct val="65000"/>
              </a:spcBef>
              <a:buFont typeface="Wingdings" pitchFamily="2" charset="2"/>
              <a:buChar char="ü"/>
            </a:pPr>
            <a:r>
              <a:rPr lang="en-US" altLang="ja-JP" sz="2400" b="1"/>
              <a:t>Members:</a:t>
            </a:r>
          </a:p>
          <a:p>
            <a:pPr marL="742950" lvl="1" indent="-285750">
              <a:lnSpc>
                <a:spcPct val="75000"/>
              </a:lnSpc>
              <a:spcBef>
                <a:spcPct val="65000"/>
              </a:spcBef>
              <a:buFont typeface="Wingdings" pitchFamily="2" charset="2"/>
              <a:buChar char="Ø"/>
            </a:pPr>
            <a:r>
              <a:rPr lang="en-US" altLang="ja-JP" sz="2400" b="1"/>
              <a:t>Representative of the IOSCO Technical Committee</a:t>
            </a:r>
          </a:p>
          <a:p>
            <a:pPr marL="742950" lvl="1" indent="-285750">
              <a:lnSpc>
                <a:spcPct val="75000"/>
              </a:lnSpc>
              <a:spcBef>
                <a:spcPct val="65000"/>
              </a:spcBef>
              <a:buFont typeface="Wingdings" pitchFamily="2" charset="2"/>
              <a:buChar char="Ø"/>
            </a:pPr>
            <a:r>
              <a:rPr lang="en-US" altLang="ja-JP" sz="2400" b="1"/>
              <a:t>Commissioner of the Japan FSA</a:t>
            </a:r>
          </a:p>
          <a:p>
            <a:pPr marL="742950" lvl="1" indent="-285750">
              <a:lnSpc>
                <a:spcPct val="75000"/>
              </a:lnSpc>
              <a:spcBef>
                <a:spcPct val="65000"/>
              </a:spcBef>
              <a:buFont typeface="Wingdings" pitchFamily="2" charset="2"/>
              <a:buChar char="Ø"/>
            </a:pPr>
            <a:r>
              <a:rPr lang="en-US" altLang="ja-JP" sz="2400" b="1"/>
              <a:t>Representative of the IOSCO Emerging Markets                                 Committee</a:t>
            </a:r>
          </a:p>
          <a:p>
            <a:pPr marL="742950" lvl="1" indent="-285750">
              <a:lnSpc>
                <a:spcPct val="75000"/>
              </a:lnSpc>
              <a:spcBef>
                <a:spcPct val="65000"/>
              </a:spcBef>
              <a:buFont typeface="Wingdings" pitchFamily="2" charset="2"/>
              <a:buChar char="Ø"/>
            </a:pPr>
            <a:r>
              <a:rPr lang="en-US" altLang="ja-JP" sz="2400" b="1"/>
              <a:t>Chairman of the US SEC</a:t>
            </a:r>
          </a:p>
          <a:p>
            <a:pPr marL="742950" lvl="1" indent="-285750">
              <a:lnSpc>
                <a:spcPct val="75000"/>
              </a:lnSpc>
              <a:spcBef>
                <a:spcPct val="65000"/>
              </a:spcBef>
              <a:buFont typeface="Wingdings" pitchFamily="2" charset="2"/>
              <a:buChar char="Ø"/>
            </a:pPr>
            <a:r>
              <a:rPr lang="en-US" altLang="ja-JP" sz="2400" b="1"/>
              <a:t>Commissioner for Internal Market and Services, European Commission</a:t>
            </a:r>
          </a:p>
          <a:p>
            <a:pPr marL="342900" indent="-342900">
              <a:lnSpc>
                <a:spcPct val="75000"/>
              </a:lnSpc>
              <a:spcBef>
                <a:spcPct val="65000"/>
              </a:spcBef>
              <a:buFont typeface="Wingdings" pitchFamily="2" charset="2"/>
              <a:buChar char="ü"/>
            </a:pPr>
            <a:r>
              <a:rPr lang="en-US" altLang="ja-JP" sz="2400" b="1"/>
              <a:t>Observer: Representative of the Basel Committee</a:t>
            </a:r>
          </a:p>
        </p:txBody>
      </p:sp>
      <p:sp>
        <p:nvSpPr>
          <p:cNvPr id="17414" name="Rectangle 5"/>
          <p:cNvSpPr>
            <a:spLocks noChangeArrowheads="1"/>
          </p:cNvSpPr>
          <p:nvPr/>
        </p:nvSpPr>
        <p:spPr bwMode="auto">
          <a:xfrm>
            <a:off x="849313" y="692150"/>
            <a:ext cx="7704137" cy="466725"/>
          </a:xfrm>
          <a:prstGeom prst="rect">
            <a:avLst/>
          </a:prstGeom>
          <a:solidFill>
            <a:srgbClr val="00CCFF"/>
          </a:solidFill>
          <a:ln w="9525">
            <a:solidFill>
              <a:schemeClr val="tx1"/>
            </a:solidFill>
            <a:miter lim="800000"/>
            <a:headEnd/>
            <a:tailEnd/>
          </a:ln>
        </p:spPr>
        <p:txBody>
          <a:bodyPr lIns="126000" tIns="46800" rIns="126000" bIns="46800" anchor="ctr">
            <a:spAutoFit/>
          </a:bodyPr>
          <a:lstStyle/>
          <a:p>
            <a:pPr algn="ctr"/>
            <a:r>
              <a:rPr lang="en-US" altLang="ja-JP" sz="2400" b="1"/>
              <a:t>Monitoring Board (MB)</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1"/>
          <p:cNvSpPr>
            <a:spLocks noGrp="1" noChangeArrowheads="1"/>
          </p:cNvSpPr>
          <p:nvPr>
            <p:ph type="sldNum" sz="quarter" idx="12"/>
          </p:nvPr>
        </p:nvSpPr>
        <p:spPr>
          <a:noFill/>
        </p:spPr>
        <p:txBody>
          <a:bodyPr/>
          <a:lstStyle/>
          <a:p>
            <a:fld id="{7184B9DD-6DE4-4AC2-8AFB-43861BB54BB5}" type="slidenum">
              <a:rPr lang="en-US" altLang="ja-JP" smtClean="0">
                <a:ea typeface="ＭＳ Ｐゴシック" charset="-128"/>
              </a:rPr>
              <a:pPr/>
              <a:t>19</a:t>
            </a:fld>
            <a:endParaRPr lang="en-US" altLang="ja-JP" smtClean="0">
              <a:ea typeface="ＭＳ Ｐゴシック" charset="-128"/>
            </a:endParaRPr>
          </a:p>
        </p:txBody>
      </p:sp>
      <p:sp>
        <p:nvSpPr>
          <p:cNvPr id="37890"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fld id="{195B503C-2119-4D11-8D9A-E7CA4BFE69C7}" type="slidenum">
              <a:rPr kumimoji="0" lang="en-US" altLang="ja-JP" sz="1000"/>
              <a:pPr algn="r"/>
              <a:t>19</a:t>
            </a:fld>
            <a:endParaRPr kumimoji="0" lang="en-US" altLang="ja-JP" sz="1000"/>
          </a:p>
        </p:txBody>
      </p:sp>
      <p:sp>
        <p:nvSpPr>
          <p:cNvPr id="37891"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fld id="{1C5F087E-E000-45A8-97EC-1482A6817225}" type="slidenum">
              <a:rPr kumimoji="0" lang="en-US" altLang="ja-JP" sz="1000"/>
              <a:pPr algn="r"/>
              <a:t>19</a:t>
            </a:fld>
            <a:endParaRPr kumimoji="0" lang="en-US" altLang="ja-JP" sz="1000"/>
          </a:p>
        </p:txBody>
      </p:sp>
      <p:sp>
        <p:nvSpPr>
          <p:cNvPr id="37892" name="Text Box 2"/>
          <p:cNvSpPr txBox="1">
            <a:spLocks noChangeArrowheads="1"/>
          </p:cNvSpPr>
          <p:nvPr/>
        </p:nvSpPr>
        <p:spPr bwMode="auto">
          <a:xfrm>
            <a:off x="849313" y="1746250"/>
            <a:ext cx="8280400" cy="3660775"/>
          </a:xfrm>
          <a:prstGeom prst="rect">
            <a:avLst/>
          </a:prstGeom>
          <a:noFill/>
          <a:ln w="9525">
            <a:noFill/>
            <a:miter lim="800000"/>
            <a:headEnd/>
            <a:tailEnd/>
          </a:ln>
        </p:spPr>
        <p:txBody>
          <a:bodyPr>
            <a:spAutoFit/>
          </a:bodyPr>
          <a:lstStyle/>
          <a:p>
            <a:pPr algn="ctr">
              <a:spcBef>
                <a:spcPct val="50000"/>
              </a:spcBef>
            </a:pPr>
            <a:r>
              <a:rPr lang="en-US" altLang="ja-JP" sz="3600" b="1">
                <a:solidFill>
                  <a:srgbClr val="000099"/>
                </a:solidFill>
              </a:rPr>
              <a:t>Thank you</a:t>
            </a:r>
          </a:p>
          <a:p>
            <a:pPr algn="ctr"/>
            <a:endParaRPr lang="en-US" altLang="ja-JP" b="1">
              <a:solidFill>
                <a:srgbClr val="000099"/>
              </a:solidFill>
            </a:endParaRPr>
          </a:p>
          <a:p>
            <a:pPr algn="ctr"/>
            <a:endParaRPr lang="en-US" altLang="ja-JP" b="1">
              <a:solidFill>
                <a:srgbClr val="000099"/>
              </a:solidFill>
            </a:endParaRPr>
          </a:p>
          <a:p>
            <a:pPr algn="ctr"/>
            <a:r>
              <a:rPr lang="en-US" altLang="ja-JP" sz="2800" b="1" i="1"/>
              <a:t>IFRS Foundation Monitoring Board</a:t>
            </a:r>
          </a:p>
          <a:p>
            <a:pPr algn="ctr"/>
            <a:r>
              <a:rPr lang="en-US" altLang="ja-JP" sz="2800" b="1" i="1"/>
              <a:t>&amp;</a:t>
            </a:r>
          </a:p>
          <a:p>
            <a:pPr algn="ctr"/>
            <a:r>
              <a:rPr lang="en-US" altLang="ja-JP" sz="2800" b="1" i="1"/>
              <a:t>MB Working Group on Governance Review</a:t>
            </a:r>
          </a:p>
          <a:p>
            <a:pPr algn="ctr"/>
            <a:endParaRPr lang="en-US" altLang="ja-JP" sz="2800" b="1" i="1"/>
          </a:p>
          <a:p>
            <a:pPr algn="ctr"/>
            <a:r>
              <a:rPr lang="en-US" altLang="ja-JP" sz="3200" b="1"/>
              <a:t>March 2011</a:t>
            </a:r>
          </a:p>
          <a:p>
            <a:pPr algn="ctr"/>
            <a:endParaRPr lang="en-US" altLang="ja-JP"/>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1"/>
          <p:cNvSpPr>
            <a:spLocks noGrp="1" noChangeArrowheads="1"/>
          </p:cNvSpPr>
          <p:nvPr>
            <p:ph type="sldNum" sz="quarter" idx="12"/>
          </p:nvPr>
        </p:nvSpPr>
        <p:spPr>
          <a:noFill/>
        </p:spPr>
        <p:txBody>
          <a:bodyPr/>
          <a:lstStyle/>
          <a:p>
            <a:fld id="{58155BBE-DAA0-44CA-8093-77A4919B1E39}" type="slidenum">
              <a:rPr lang="en-US" altLang="ja-JP" smtClean="0">
                <a:ea typeface="ＭＳ Ｐゴシック" charset="-128"/>
              </a:rPr>
              <a:pPr/>
              <a:t>2</a:t>
            </a:fld>
            <a:endParaRPr lang="en-US" altLang="ja-JP" smtClean="0">
              <a:ea typeface="ＭＳ Ｐゴシック" charset="-128"/>
            </a:endParaRPr>
          </a:p>
        </p:txBody>
      </p:sp>
      <p:sp>
        <p:nvSpPr>
          <p:cNvPr id="19458" name="AutoShape 6"/>
          <p:cNvSpPr>
            <a:spLocks noChangeArrowheads="1"/>
          </p:cNvSpPr>
          <p:nvPr/>
        </p:nvSpPr>
        <p:spPr bwMode="auto">
          <a:xfrm>
            <a:off x="158750" y="2708275"/>
            <a:ext cx="2693988" cy="4033838"/>
          </a:xfrm>
          <a:prstGeom prst="roundRect">
            <a:avLst>
              <a:gd name="adj" fmla="val 16667"/>
            </a:avLst>
          </a:prstGeom>
          <a:solidFill>
            <a:srgbClr val="FF99CC">
              <a:alpha val="50195"/>
            </a:srgbClr>
          </a:solidFill>
          <a:ln w="19050">
            <a:solidFill>
              <a:srgbClr val="000000"/>
            </a:solidFill>
            <a:round/>
            <a:headEnd/>
            <a:tailEnd/>
          </a:ln>
        </p:spPr>
        <p:txBody>
          <a:bodyPr wrap="none" lIns="90000" tIns="45000" rIns="90000" bIns="45000"/>
          <a:lstStyle/>
          <a:p>
            <a:pPr algn="ctr" defTabSz="449263">
              <a:lnSpc>
                <a:spcPct val="96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ja-JP" sz="2000" b="1">
                <a:solidFill>
                  <a:srgbClr val="000000"/>
                </a:solidFill>
                <a:latin typeface="Calibri" pitchFamily="34" charset="0"/>
              </a:rPr>
              <a:t>IFRSF</a:t>
            </a:r>
          </a:p>
          <a:p>
            <a:pPr algn="ctr" defTabSz="449263">
              <a:lnSpc>
                <a:spcPct val="96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ja-JP" sz="2000" b="1">
                <a:solidFill>
                  <a:srgbClr val="000000"/>
                </a:solidFill>
                <a:latin typeface="Calibri" pitchFamily="34" charset="0"/>
              </a:rPr>
              <a:t>(Private organization</a:t>
            </a:r>
            <a:r>
              <a:rPr kumimoji="0" lang="ja-JP" altLang="en-GB" sz="2000" b="1">
                <a:solidFill>
                  <a:srgbClr val="000000"/>
                </a:solidFill>
                <a:latin typeface="Calibri" pitchFamily="34" charset="0"/>
              </a:rPr>
              <a:t>）</a:t>
            </a:r>
          </a:p>
        </p:txBody>
      </p:sp>
      <p:sp>
        <p:nvSpPr>
          <p:cNvPr id="19459" name="Rectangle 2"/>
          <p:cNvSpPr>
            <a:spLocks noGrp="1" noChangeArrowheads="1"/>
          </p:cNvSpPr>
          <p:nvPr>
            <p:ph type="title"/>
          </p:nvPr>
        </p:nvSpPr>
        <p:spPr>
          <a:xfrm>
            <a:off x="273050" y="0"/>
            <a:ext cx="9432925" cy="1052513"/>
          </a:xfrm>
        </p:spPr>
        <p:txBody>
          <a:bodyPr/>
          <a:lstStyle/>
          <a:p>
            <a:pPr algn="ctr"/>
            <a:r>
              <a:rPr lang="en-US" altLang="ja-JP" sz="3200" b="1" smtClean="0">
                <a:latin typeface="Arial" charset="0"/>
                <a:ea typeface="ＭＳ Ｐゴシック" charset="-128"/>
              </a:rPr>
              <a:t>Overall Governance Structure</a:t>
            </a:r>
            <a:br>
              <a:rPr lang="en-US" altLang="ja-JP" sz="3200" b="1" smtClean="0">
                <a:latin typeface="Arial" charset="0"/>
                <a:ea typeface="ＭＳ Ｐゴシック" charset="-128"/>
              </a:rPr>
            </a:br>
            <a:r>
              <a:rPr lang="en-US" altLang="ja-JP" sz="3200" b="1" smtClean="0">
                <a:latin typeface="Arial" charset="0"/>
                <a:ea typeface="ＭＳ Ｐゴシック" charset="-128"/>
              </a:rPr>
              <a:t> of the IFRS Foundation and IASB</a:t>
            </a:r>
          </a:p>
        </p:txBody>
      </p:sp>
      <p:sp>
        <p:nvSpPr>
          <p:cNvPr id="19460" name="AutoShape 7"/>
          <p:cNvSpPr>
            <a:spLocks noChangeArrowheads="1"/>
          </p:cNvSpPr>
          <p:nvPr/>
        </p:nvSpPr>
        <p:spPr bwMode="auto">
          <a:xfrm>
            <a:off x="200025" y="3573463"/>
            <a:ext cx="2592388" cy="1079500"/>
          </a:xfrm>
          <a:prstGeom prst="roundRect">
            <a:avLst>
              <a:gd name="adj" fmla="val 16667"/>
            </a:avLst>
          </a:prstGeom>
          <a:noFill/>
          <a:ln w="25400">
            <a:solidFill>
              <a:srgbClr val="000000"/>
            </a:solidFill>
            <a:round/>
            <a:headEnd/>
            <a:tailEnd/>
          </a:ln>
        </p:spPr>
        <p:txBody>
          <a:bodyPr wrap="none" lIns="90000" tIns="45000" rIns="90000" bIns="45000" anchor="ctr"/>
          <a:lstStyle/>
          <a:p>
            <a:pPr algn="ctr" defTabSz="449263">
              <a:lnSpc>
                <a:spcPct val="96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ja-JP" sz="2000" b="1">
                <a:latin typeface="Calibri" pitchFamily="34" charset="0"/>
              </a:rPr>
              <a:t>Trustees</a:t>
            </a:r>
          </a:p>
          <a:p>
            <a:pPr algn="ctr" defTabSz="449263">
              <a:lnSpc>
                <a:spcPct val="96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ja-JP" sz="2000" b="1">
                <a:latin typeface="Calibri" pitchFamily="34" charset="0"/>
              </a:rPr>
              <a:t>(19</a:t>
            </a:r>
            <a:r>
              <a:rPr kumimoji="0" lang="ja-JP" altLang="en-GB" sz="2000" b="1">
                <a:latin typeface="Calibri" pitchFamily="34" charset="0"/>
              </a:rPr>
              <a:t> </a:t>
            </a:r>
            <a:r>
              <a:rPr kumimoji="0" lang="en-GB" altLang="ja-JP" sz="2000" b="1">
                <a:latin typeface="Calibri" pitchFamily="34" charset="0"/>
              </a:rPr>
              <a:t>members)</a:t>
            </a:r>
          </a:p>
          <a:p>
            <a:pPr algn="ctr" defTabSz="449263">
              <a:lnSpc>
                <a:spcPct val="96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en-GB" altLang="ja-JP" sz="2000" b="1">
              <a:latin typeface="Calibri" pitchFamily="34" charset="0"/>
            </a:endParaRPr>
          </a:p>
        </p:txBody>
      </p:sp>
      <p:sp>
        <p:nvSpPr>
          <p:cNvPr id="19461" name="AutoShape 8"/>
          <p:cNvSpPr>
            <a:spLocks noChangeArrowheads="1"/>
          </p:cNvSpPr>
          <p:nvPr/>
        </p:nvSpPr>
        <p:spPr bwMode="auto">
          <a:xfrm>
            <a:off x="273050" y="5745163"/>
            <a:ext cx="2444750" cy="852487"/>
          </a:xfrm>
          <a:prstGeom prst="roundRect">
            <a:avLst>
              <a:gd name="adj" fmla="val 16667"/>
            </a:avLst>
          </a:prstGeom>
          <a:noFill/>
          <a:ln w="25400">
            <a:solidFill>
              <a:srgbClr val="000000"/>
            </a:solidFill>
            <a:round/>
            <a:headEnd/>
            <a:tailEnd/>
          </a:ln>
        </p:spPr>
        <p:txBody>
          <a:bodyPr wrap="none" lIns="90000" tIns="45000" rIns="90000" bIns="45000" anchor="ctr"/>
          <a:lstStyle/>
          <a:p>
            <a:pPr algn="ctr" defTabSz="449263">
              <a:lnSpc>
                <a:spcPct val="96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ja-JP" b="1">
                <a:latin typeface="Calibri" pitchFamily="34" charset="0"/>
              </a:rPr>
              <a:t>IASB (15 members)</a:t>
            </a:r>
          </a:p>
          <a:p>
            <a:pPr algn="ctr" defTabSz="449263">
              <a:lnSpc>
                <a:spcPct val="96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ja-JP" b="1">
                <a:latin typeface="Calibri" pitchFamily="34" charset="0"/>
              </a:rPr>
              <a:t>(Standard setter of IFRS)</a:t>
            </a:r>
          </a:p>
          <a:p>
            <a:pPr algn="ctr" defTabSz="449263">
              <a:lnSpc>
                <a:spcPct val="96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ja-JP" b="1">
                <a:latin typeface="Calibri" pitchFamily="34" charset="0"/>
              </a:rPr>
              <a:t>(Chair: Sir David Tweedie)</a:t>
            </a:r>
          </a:p>
        </p:txBody>
      </p:sp>
      <p:sp>
        <p:nvSpPr>
          <p:cNvPr id="19462" name="AutoShape 9"/>
          <p:cNvSpPr>
            <a:spLocks noChangeArrowheads="1"/>
          </p:cNvSpPr>
          <p:nvPr/>
        </p:nvSpPr>
        <p:spPr bwMode="auto">
          <a:xfrm>
            <a:off x="6105525" y="2708275"/>
            <a:ext cx="3671888" cy="4033838"/>
          </a:xfrm>
          <a:prstGeom prst="roundRect">
            <a:avLst>
              <a:gd name="adj" fmla="val 16667"/>
            </a:avLst>
          </a:prstGeom>
          <a:solidFill>
            <a:srgbClr val="FFFF99">
              <a:alpha val="50195"/>
            </a:srgbClr>
          </a:solidFill>
          <a:ln w="19050">
            <a:solidFill>
              <a:srgbClr val="000000"/>
            </a:solidFill>
            <a:round/>
            <a:headEnd/>
            <a:tailEnd/>
          </a:ln>
        </p:spPr>
        <p:txBody>
          <a:bodyPr lIns="90000" tIns="45000" rIns="90000" bIns="45000"/>
          <a:lstStyle/>
          <a:p>
            <a:pPr defTabSz="449263">
              <a:buFont typeface="Wingdings" pitchFamily="2" charset="2"/>
              <a:buChar char="Ø"/>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ltLang="ja-JP" b="1"/>
              <a:t>Participate in the process for appointing Trustees and to approve the appointment of Trustees</a:t>
            </a:r>
          </a:p>
          <a:p>
            <a:pPr defTabSz="449263">
              <a:buFont typeface="Wingdings" pitchFamily="2" charset="2"/>
              <a:buChar char="Ø"/>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altLang="ja-JP" b="1"/>
          </a:p>
          <a:p>
            <a:pPr defTabSz="449263">
              <a:buFont typeface="Wingdings" pitchFamily="2" charset="2"/>
              <a:buChar char="Ø"/>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ltLang="ja-JP" b="1"/>
              <a:t>Review and provide advice on their fulfillment of their responsibilities</a:t>
            </a:r>
          </a:p>
          <a:p>
            <a:pPr defTabSz="449263">
              <a:buFont typeface="Wingdings" pitchFamily="2" charset="2"/>
              <a:buChar char="Ø"/>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altLang="ja-JP" b="1"/>
          </a:p>
          <a:p>
            <a:pPr defTabSz="449263">
              <a:buFont typeface="Wingdings" pitchFamily="2" charset="2"/>
              <a:buChar char="Ø"/>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ltLang="ja-JP" b="1"/>
              <a:t>Authority to request meetings with the Trustees about any area of work of the Trustees or the IASB, etc.</a:t>
            </a:r>
            <a:endParaRPr kumimoji="0" lang="ja-JP" altLang="en-GB" sz="2000" b="1">
              <a:solidFill>
                <a:srgbClr val="000000"/>
              </a:solidFill>
              <a:latin typeface="Calibri" pitchFamily="34" charset="0"/>
            </a:endParaRPr>
          </a:p>
        </p:txBody>
      </p:sp>
      <p:sp>
        <p:nvSpPr>
          <p:cNvPr id="19463" name="AutoShape 10"/>
          <p:cNvSpPr>
            <a:spLocks noChangeArrowheads="1"/>
          </p:cNvSpPr>
          <p:nvPr/>
        </p:nvSpPr>
        <p:spPr bwMode="auto">
          <a:xfrm>
            <a:off x="128588" y="1052513"/>
            <a:ext cx="9648825" cy="1512887"/>
          </a:xfrm>
          <a:prstGeom prst="roundRect">
            <a:avLst>
              <a:gd name="adj" fmla="val 16667"/>
            </a:avLst>
          </a:prstGeom>
          <a:solidFill>
            <a:schemeClr val="bg1">
              <a:alpha val="50195"/>
            </a:schemeClr>
          </a:solidFill>
          <a:ln w="19050">
            <a:solidFill>
              <a:schemeClr val="tx1"/>
            </a:solidFill>
            <a:round/>
            <a:headEnd/>
            <a:tailEnd/>
          </a:ln>
        </p:spPr>
        <p:txBody>
          <a:bodyPr wrap="none" anchor="ctr"/>
          <a:lstStyle/>
          <a:p>
            <a:pPr algn="ctr">
              <a:lnSpc>
                <a:spcPct val="96000"/>
              </a:lnSpc>
              <a:buClr>
                <a:srgbClr val="000000"/>
              </a:buClr>
              <a:buSzPct val="100000"/>
              <a:buFont typeface="Arial" charset="0"/>
              <a:buNone/>
            </a:pPr>
            <a:endParaRPr kumimoji="0" lang="ja-JP" altLang="en-GB" sz="1700">
              <a:solidFill>
                <a:srgbClr val="000000"/>
              </a:solidFill>
              <a:latin typeface="Calibri" pitchFamily="34" charset="0"/>
            </a:endParaRPr>
          </a:p>
          <a:p>
            <a:pPr algn="ctr">
              <a:lnSpc>
                <a:spcPct val="96000"/>
              </a:lnSpc>
              <a:buClr>
                <a:srgbClr val="000000"/>
              </a:buClr>
              <a:buSzPct val="100000"/>
              <a:buFont typeface="Arial" charset="0"/>
              <a:buNone/>
            </a:pPr>
            <a:endParaRPr kumimoji="0" lang="ja-JP" altLang="en-GB">
              <a:solidFill>
                <a:srgbClr val="000000"/>
              </a:solidFill>
              <a:latin typeface="Calibri" pitchFamily="34" charset="0"/>
            </a:endParaRPr>
          </a:p>
          <a:p>
            <a:pPr algn="ctr">
              <a:lnSpc>
                <a:spcPct val="96000"/>
              </a:lnSpc>
              <a:buClr>
                <a:srgbClr val="000000"/>
              </a:buClr>
              <a:buSzPct val="100000"/>
              <a:buFont typeface="Arial" charset="0"/>
              <a:buNone/>
            </a:pPr>
            <a:endParaRPr kumimoji="0" lang="ja-JP" altLang="en-GB" b="1">
              <a:solidFill>
                <a:srgbClr val="000000"/>
              </a:solidFill>
              <a:latin typeface="Calibri" pitchFamily="34" charset="0"/>
            </a:endParaRPr>
          </a:p>
          <a:p>
            <a:pPr algn="ctr">
              <a:lnSpc>
                <a:spcPct val="96000"/>
              </a:lnSpc>
              <a:buClr>
                <a:srgbClr val="000000"/>
              </a:buClr>
              <a:buSzPct val="100000"/>
              <a:buFont typeface="Arial" charset="0"/>
              <a:buNone/>
            </a:pPr>
            <a:endParaRPr kumimoji="0" lang="ja-JP" altLang="en-GB" b="1">
              <a:solidFill>
                <a:srgbClr val="000000"/>
              </a:solidFill>
              <a:latin typeface="Calibri" pitchFamily="34" charset="0"/>
            </a:endParaRPr>
          </a:p>
        </p:txBody>
      </p:sp>
      <p:sp>
        <p:nvSpPr>
          <p:cNvPr id="19464" name="Text Box 12"/>
          <p:cNvSpPr txBox="1">
            <a:spLocks noChangeArrowheads="1"/>
          </p:cNvSpPr>
          <p:nvPr/>
        </p:nvSpPr>
        <p:spPr bwMode="auto">
          <a:xfrm>
            <a:off x="200025" y="1484313"/>
            <a:ext cx="9361488" cy="1071562"/>
          </a:xfrm>
          <a:prstGeom prst="rect">
            <a:avLst/>
          </a:prstGeom>
          <a:noFill/>
          <a:ln w="9525">
            <a:noFill/>
            <a:miter lim="800000"/>
            <a:headEnd/>
            <a:tailEnd/>
          </a:ln>
        </p:spPr>
        <p:txBody>
          <a:bodyPr>
            <a:spAutoFit/>
          </a:bodyPr>
          <a:lstStyle/>
          <a:p>
            <a:pPr>
              <a:lnSpc>
                <a:spcPct val="70000"/>
              </a:lnSpc>
              <a:spcBef>
                <a:spcPct val="50000"/>
              </a:spcBef>
            </a:pPr>
            <a:r>
              <a:rPr kumimoji="0" lang="en-GB" altLang="ja-JP" sz="1600" b="1" i="1">
                <a:solidFill>
                  <a:srgbClr val="000000"/>
                </a:solidFill>
                <a:latin typeface="Calibri" pitchFamily="34" charset="0"/>
              </a:rPr>
              <a:t>Strengthening Transparency and Accountability</a:t>
            </a:r>
          </a:p>
          <a:p>
            <a:pPr>
              <a:lnSpc>
                <a:spcPct val="70000"/>
              </a:lnSpc>
              <a:spcBef>
                <a:spcPct val="50000"/>
              </a:spcBef>
            </a:pPr>
            <a:r>
              <a:rPr kumimoji="0" lang="en-GB" altLang="ja-JP" sz="1600" b="1">
                <a:solidFill>
                  <a:srgbClr val="000000"/>
                </a:solidFill>
                <a:latin typeface="Calibri" pitchFamily="34" charset="0"/>
              </a:rPr>
              <a:t>With a view toward promoting financial stability, </a:t>
            </a:r>
            <a:r>
              <a:rPr kumimoji="0" lang="en-GB" altLang="ja-JP" sz="1600" b="1" u="sng">
                <a:solidFill>
                  <a:srgbClr val="000000"/>
                </a:solidFill>
                <a:latin typeface="Calibri" pitchFamily="34" charset="0"/>
              </a:rPr>
              <a:t>the governance of the international accounting standard setting body should be further enhanced,</a:t>
            </a:r>
            <a:r>
              <a:rPr kumimoji="0" lang="en-GB" altLang="ja-JP" sz="1600" b="1">
                <a:solidFill>
                  <a:srgbClr val="000000"/>
                </a:solidFill>
                <a:latin typeface="Calibri" pitchFamily="34" charset="0"/>
              </a:rPr>
              <a:t> including by undertaking a review of its membership, in particular in order to ensure transparency accountability, and appropriate relationship between this independent</a:t>
            </a:r>
            <a:r>
              <a:rPr kumimoji="0" lang="ja-JP" altLang="en-GB" sz="1600" b="1">
                <a:solidFill>
                  <a:srgbClr val="000000"/>
                </a:solidFill>
                <a:latin typeface="Calibri" pitchFamily="34" charset="0"/>
              </a:rPr>
              <a:t> </a:t>
            </a:r>
            <a:r>
              <a:rPr kumimoji="0" lang="en-GB" altLang="ja-JP" sz="1600" b="1">
                <a:solidFill>
                  <a:srgbClr val="000000"/>
                </a:solidFill>
                <a:latin typeface="Calibri" pitchFamily="34" charset="0"/>
              </a:rPr>
              <a:t>body and the relevant authorities. </a:t>
            </a:r>
            <a:endParaRPr kumimoji="0" lang="en-US" altLang="ja-JP" sz="1600" b="1">
              <a:solidFill>
                <a:srgbClr val="000000"/>
              </a:solidFill>
              <a:latin typeface="Calibri" pitchFamily="34" charset="0"/>
            </a:endParaRPr>
          </a:p>
        </p:txBody>
      </p:sp>
      <p:sp>
        <p:nvSpPr>
          <p:cNvPr id="28685" name="AutoShape 13"/>
          <p:cNvSpPr>
            <a:spLocks noChangeArrowheads="1"/>
          </p:cNvSpPr>
          <p:nvPr/>
        </p:nvSpPr>
        <p:spPr bwMode="auto">
          <a:xfrm>
            <a:off x="488950" y="1052513"/>
            <a:ext cx="3079750" cy="406400"/>
          </a:xfrm>
          <a:prstGeom prst="roundRect">
            <a:avLst>
              <a:gd name="adj" fmla="val 16667"/>
            </a:avLst>
          </a:prstGeom>
          <a:solidFill>
            <a:schemeClr val="accent1"/>
          </a:solidFill>
          <a:ln w="9525" algn="ctr">
            <a:solidFill>
              <a:schemeClr val="tx1"/>
            </a:solidFill>
            <a:round/>
            <a:headEnd/>
            <a:tailEnd/>
          </a:ln>
          <a:effectLst>
            <a:outerShdw dist="107763" dir="2700000" algn="ctr" rotWithShape="0">
              <a:schemeClr val="bg2">
                <a:alpha val="50000"/>
              </a:schemeClr>
            </a:outerShdw>
          </a:effectLst>
        </p:spPr>
        <p:txBody>
          <a:bodyPr anchor="ctr">
            <a:spAutoFit/>
          </a:bodyPr>
          <a:lstStyle/>
          <a:p>
            <a:pPr>
              <a:spcBef>
                <a:spcPct val="50000"/>
              </a:spcBef>
              <a:defRPr/>
            </a:pPr>
            <a:r>
              <a:rPr kumimoji="0" lang="en-GB" altLang="ja-JP" b="1">
                <a:solidFill>
                  <a:srgbClr val="000000"/>
                </a:solidFill>
                <a:latin typeface="Calibri" pitchFamily="34" charset="0"/>
              </a:rPr>
              <a:t>G20 Action Plan (Nov 2008)</a:t>
            </a:r>
            <a:endParaRPr kumimoji="0" lang="en-US" altLang="ja-JP" b="1">
              <a:latin typeface="Calibri" pitchFamily="34" charset="0"/>
            </a:endParaRPr>
          </a:p>
        </p:txBody>
      </p:sp>
      <p:sp>
        <p:nvSpPr>
          <p:cNvPr id="28687" name="Oval 15"/>
          <p:cNvSpPr>
            <a:spLocks noChangeArrowheads="1"/>
          </p:cNvSpPr>
          <p:nvPr/>
        </p:nvSpPr>
        <p:spPr bwMode="auto">
          <a:xfrm>
            <a:off x="3657600" y="3141663"/>
            <a:ext cx="2305050" cy="1944687"/>
          </a:xfrm>
          <a:prstGeom prst="ellipse">
            <a:avLst/>
          </a:prstGeom>
          <a:solidFill>
            <a:srgbClr val="FFCC00"/>
          </a:solidFill>
          <a:ln w="57150" cmpd="thinThick">
            <a:solidFill>
              <a:schemeClr val="tx1"/>
            </a:solidFill>
            <a:round/>
            <a:headEnd/>
            <a:tailEnd/>
          </a:ln>
          <a:effectLst>
            <a:outerShdw dist="107763" dir="2700000" algn="ctr" rotWithShape="0">
              <a:schemeClr val="bg2">
                <a:alpha val="50000"/>
              </a:schemeClr>
            </a:outerShdw>
          </a:effectLst>
        </p:spPr>
        <p:txBody>
          <a:bodyPr wrap="none" anchor="ctr"/>
          <a:lstStyle/>
          <a:p>
            <a:pPr algn="ctr">
              <a:defRPr/>
            </a:pPr>
            <a:r>
              <a:rPr lang="en-US" altLang="ja-JP" sz="2000" b="1"/>
              <a:t>IFRSF</a:t>
            </a:r>
          </a:p>
          <a:p>
            <a:pPr algn="ctr">
              <a:defRPr/>
            </a:pPr>
            <a:r>
              <a:rPr lang="en-US" altLang="ja-JP" sz="2000" b="1"/>
              <a:t>Monitoring Board</a:t>
            </a:r>
          </a:p>
        </p:txBody>
      </p:sp>
      <p:sp>
        <p:nvSpPr>
          <p:cNvPr id="28689" name="AutoShape 17"/>
          <p:cNvSpPr>
            <a:spLocks noChangeArrowheads="1"/>
          </p:cNvSpPr>
          <p:nvPr/>
        </p:nvSpPr>
        <p:spPr bwMode="auto">
          <a:xfrm>
            <a:off x="2720975" y="3933825"/>
            <a:ext cx="950913" cy="215900"/>
          </a:xfrm>
          <a:prstGeom prst="leftRightArrow">
            <a:avLst>
              <a:gd name="adj1" fmla="val 50000"/>
              <a:gd name="adj2" fmla="val 88088"/>
            </a:avLst>
          </a:prstGeom>
          <a:solidFill>
            <a:schemeClr val="bg1"/>
          </a:solidFill>
          <a:ln w="19050" algn="ctr">
            <a:solidFill>
              <a:schemeClr val="tx1"/>
            </a:solidFill>
            <a:miter lim="800000"/>
            <a:headEnd/>
            <a:tailEnd/>
          </a:ln>
          <a:effectLst>
            <a:outerShdw dist="107763" dir="2700000" algn="ctr" rotWithShape="0">
              <a:schemeClr val="bg2">
                <a:alpha val="50000"/>
              </a:schemeClr>
            </a:outerShdw>
          </a:effectLst>
        </p:spPr>
        <p:txBody>
          <a:bodyPr anchor="ctr">
            <a:spAutoFit/>
          </a:bodyPr>
          <a:lstStyle/>
          <a:p>
            <a:pPr>
              <a:defRPr/>
            </a:pPr>
            <a:endParaRPr lang="ja-JP" altLang="en-US"/>
          </a:p>
        </p:txBody>
      </p:sp>
      <p:sp>
        <p:nvSpPr>
          <p:cNvPr id="28690" name="AutoShape 18"/>
          <p:cNvSpPr>
            <a:spLocks noChangeArrowheads="1"/>
          </p:cNvSpPr>
          <p:nvPr/>
        </p:nvSpPr>
        <p:spPr bwMode="auto">
          <a:xfrm>
            <a:off x="5688013" y="1028700"/>
            <a:ext cx="3790950" cy="406400"/>
          </a:xfrm>
          <a:prstGeom prst="roundRect">
            <a:avLst>
              <a:gd name="adj" fmla="val 16667"/>
            </a:avLst>
          </a:prstGeom>
          <a:solidFill>
            <a:schemeClr val="accent1"/>
          </a:solidFill>
          <a:ln w="9525" algn="ctr">
            <a:solidFill>
              <a:schemeClr val="tx1"/>
            </a:solidFill>
            <a:round/>
            <a:headEnd/>
            <a:tailEnd/>
          </a:ln>
          <a:effectLst>
            <a:outerShdw dist="107763" dir="2700000" algn="ctr" rotWithShape="0">
              <a:schemeClr val="bg2">
                <a:alpha val="50000"/>
              </a:schemeClr>
            </a:outerShdw>
          </a:effectLst>
        </p:spPr>
        <p:txBody>
          <a:bodyPr anchor="ctr">
            <a:spAutoFit/>
          </a:bodyPr>
          <a:lstStyle/>
          <a:p>
            <a:pPr>
              <a:spcBef>
                <a:spcPct val="50000"/>
              </a:spcBef>
              <a:defRPr/>
            </a:pPr>
            <a:r>
              <a:rPr kumimoji="0" lang="en-GB" altLang="ja-JP" b="1">
                <a:solidFill>
                  <a:srgbClr val="000000"/>
                </a:solidFill>
                <a:latin typeface="Calibri" pitchFamily="34" charset="0"/>
              </a:rPr>
              <a:t>Immediate Action by March 31, 2009</a:t>
            </a:r>
            <a:r>
              <a:rPr kumimoji="0" lang="en-GB" altLang="ja-JP" sz="1200">
                <a:solidFill>
                  <a:srgbClr val="000000"/>
                </a:solidFill>
                <a:latin typeface="Calibri" pitchFamily="34" charset="0"/>
              </a:rPr>
              <a:t> </a:t>
            </a:r>
            <a:endParaRPr kumimoji="0" lang="en-US" altLang="ja-JP" sz="1200">
              <a:solidFill>
                <a:srgbClr val="000000"/>
              </a:solidFill>
              <a:latin typeface="Calibri" pitchFamily="34" charset="0"/>
            </a:endParaRPr>
          </a:p>
        </p:txBody>
      </p:sp>
      <p:sp>
        <p:nvSpPr>
          <p:cNvPr id="19469" name="Line 20"/>
          <p:cNvSpPr>
            <a:spLocks noChangeShapeType="1"/>
          </p:cNvSpPr>
          <p:nvPr/>
        </p:nvSpPr>
        <p:spPr bwMode="auto">
          <a:xfrm>
            <a:off x="1497013" y="4652963"/>
            <a:ext cx="0" cy="1081087"/>
          </a:xfrm>
          <a:prstGeom prst="line">
            <a:avLst/>
          </a:prstGeom>
          <a:noFill/>
          <a:ln w="38100">
            <a:solidFill>
              <a:schemeClr val="tx1"/>
            </a:solidFill>
            <a:round/>
            <a:headEnd/>
            <a:tailEnd type="triangle" w="med" len="med"/>
          </a:ln>
        </p:spPr>
        <p:txBody>
          <a:bodyPr/>
          <a:lstStyle/>
          <a:p>
            <a:endParaRPr lang="ja-JP" altLang="en-US"/>
          </a:p>
        </p:txBody>
      </p:sp>
      <p:sp>
        <p:nvSpPr>
          <p:cNvPr id="19470" name="Rectangle 11"/>
          <p:cNvSpPr>
            <a:spLocks noChangeArrowheads="1"/>
          </p:cNvSpPr>
          <p:nvPr/>
        </p:nvSpPr>
        <p:spPr bwMode="auto">
          <a:xfrm>
            <a:off x="273050" y="4797425"/>
            <a:ext cx="2447925" cy="719138"/>
          </a:xfrm>
          <a:prstGeom prst="rect">
            <a:avLst/>
          </a:prstGeom>
          <a:solidFill>
            <a:srgbClr val="FF99CC"/>
          </a:solidFill>
          <a:ln w="19050">
            <a:solidFill>
              <a:schemeClr val="tx1"/>
            </a:solidFill>
            <a:miter lim="800000"/>
            <a:headEnd/>
            <a:tailEnd/>
          </a:ln>
        </p:spPr>
        <p:txBody>
          <a:bodyPr anchor="ctr"/>
          <a:lstStyle/>
          <a:p>
            <a:r>
              <a:rPr lang="en-US" altLang="ja-JP" b="1">
                <a:latin typeface="Calibri" pitchFamily="34" charset="0"/>
              </a:rPr>
              <a:t>Due process oversight, financing arrangements, etc.</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1"/>
          <p:cNvSpPr>
            <a:spLocks noGrp="1" noChangeArrowheads="1"/>
          </p:cNvSpPr>
          <p:nvPr>
            <p:ph type="sldNum" sz="quarter" idx="12"/>
          </p:nvPr>
        </p:nvSpPr>
        <p:spPr>
          <a:noFill/>
        </p:spPr>
        <p:txBody>
          <a:bodyPr/>
          <a:lstStyle/>
          <a:p>
            <a:fld id="{64FA919A-C7E3-4DFC-8C7E-41AB8D4A03FB}" type="slidenum">
              <a:rPr lang="en-US" altLang="ja-JP" smtClean="0">
                <a:ea typeface="ＭＳ Ｐゴシック" charset="-128"/>
              </a:rPr>
              <a:pPr/>
              <a:t>3</a:t>
            </a:fld>
            <a:endParaRPr lang="en-US" altLang="ja-JP" smtClean="0">
              <a:ea typeface="ＭＳ Ｐゴシック" charset="-128"/>
            </a:endParaRPr>
          </a:p>
        </p:txBody>
      </p:sp>
      <p:sp>
        <p:nvSpPr>
          <p:cNvPr id="20482"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endParaRPr kumimoji="0" lang="en-US" altLang="ja-JP" sz="1000"/>
          </a:p>
        </p:txBody>
      </p:sp>
      <p:sp>
        <p:nvSpPr>
          <p:cNvPr id="20483"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endParaRPr kumimoji="0" lang="en-US" altLang="ja-JP" sz="1000"/>
          </a:p>
        </p:txBody>
      </p:sp>
      <p:sp>
        <p:nvSpPr>
          <p:cNvPr id="20484" name="Rectangle 2"/>
          <p:cNvSpPr>
            <a:spLocks noChangeArrowheads="1"/>
          </p:cNvSpPr>
          <p:nvPr/>
        </p:nvSpPr>
        <p:spPr bwMode="auto">
          <a:xfrm>
            <a:off x="0" y="188913"/>
            <a:ext cx="9906000" cy="850900"/>
          </a:xfrm>
          <a:prstGeom prst="rect">
            <a:avLst/>
          </a:prstGeom>
          <a:noFill/>
          <a:ln w="9525">
            <a:noFill/>
            <a:miter lim="800000"/>
            <a:headEnd/>
            <a:tailEnd/>
          </a:ln>
        </p:spPr>
        <p:txBody>
          <a:bodyPr lIns="54000" rIns="54000" anchor="ctr"/>
          <a:lstStyle/>
          <a:p>
            <a:pPr algn="ctr">
              <a:lnSpc>
                <a:spcPct val="80000"/>
              </a:lnSpc>
            </a:pPr>
            <a:r>
              <a:rPr lang="en-US" altLang="ja-JP" sz="3600" b="1">
                <a:solidFill>
                  <a:srgbClr val="000099"/>
                </a:solidFill>
              </a:rPr>
              <a:t>IFRS Foundation Governance Review</a:t>
            </a:r>
          </a:p>
          <a:p>
            <a:pPr algn="ctr">
              <a:lnSpc>
                <a:spcPct val="80000"/>
              </a:lnSpc>
            </a:pPr>
            <a:r>
              <a:rPr lang="en-US" altLang="ja-JP" sz="3200" b="1">
                <a:solidFill>
                  <a:srgbClr val="000099"/>
                </a:solidFill>
              </a:rPr>
              <a:t>(mandate and review process)</a:t>
            </a:r>
          </a:p>
        </p:txBody>
      </p:sp>
      <p:sp>
        <p:nvSpPr>
          <p:cNvPr id="20485" name="Line 3"/>
          <p:cNvSpPr>
            <a:spLocks noChangeShapeType="1"/>
          </p:cNvSpPr>
          <p:nvPr/>
        </p:nvSpPr>
        <p:spPr bwMode="auto">
          <a:xfrm>
            <a:off x="88900" y="1055688"/>
            <a:ext cx="9728200" cy="0"/>
          </a:xfrm>
          <a:prstGeom prst="line">
            <a:avLst/>
          </a:prstGeom>
          <a:noFill/>
          <a:ln w="57150" cmpd="thinThick">
            <a:solidFill>
              <a:srgbClr val="3366FF"/>
            </a:solidFill>
            <a:miter lim="800000"/>
            <a:headEnd/>
            <a:tailEnd/>
          </a:ln>
        </p:spPr>
        <p:txBody>
          <a:bodyPr wrap="none"/>
          <a:lstStyle/>
          <a:p>
            <a:endParaRPr lang="ja-JP" altLang="en-US"/>
          </a:p>
        </p:txBody>
      </p:sp>
      <p:sp>
        <p:nvSpPr>
          <p:cNvPr id="20486" name="AutoShape 6"/>
          <p:cNvSpPr>
            <a:spLocks noChangeArrowheads="1"/>
          </p:cNvSpPr>
          <p:nvPr/>
        </p:nvSpPr>
        <p:spPr bwMode="auto">
          <a:xfrm>
            <a:off x="258763" y="1557338"/>
            <a:ext cx="9391650" cy="5300662"/>
          </a:xfrm>
          <a:prstGeom prst="roundRect">
            <a:avLst>
              <a:gd name="adj" fmla="val 16667"/>
            </a:avLst>
          </a:prstGeom>
          <a:solidFill>
            <a:schemeClr val="accent1"/>
          </a:solidFill>
          <a:ln w="9525">
            <a:solidFill>
              <a:schemeClr val="tx1"/>
            </a:solidFill>
            <a:round/>
            <a:headEnd/>
            <a:tailEnd/>
          </a:ln>
        </p:spPr>
        <p:txBody>
          <a:bodyPr lIns="162000" tIns="190800" bIns="46800"/>
          <a:lstStyle/>
          <a:p>
            <a:pPr marL="342900" indent="-342900">
              <a:spcBef>
                <a:spcPct val="100000"/>
              </a:spcBef>
              <a:buFont typeface="Wingdings" pitchFamily="2" charset="2"/>
              <a:buChar char="ü"/>
            </a:pPr>
            <a:r>
              <a:rPr lang="en-US" altLang="ja-JP" sz="2400" b="1"/>
              <a:t>Working Group was</a:t>
            </a:r>
            <a:r>
              <a:rPr lang="ja-JP" altLang="en-US" sz="2400" b="1"/>
              <a:t> </a:t>
            </a:r>
            <a:r>
              <a:rPr lang="en-US" altLang="ja-JP" sz="2400" b="1"/>
              <a:t>established by the MB in July 2010</a:t>
            </a:r>
          </a:p>
          <a:p>
            <a:pPr marL="342900" indent="-342900">
              <a:spcBef>
                <a:spcPct val="100000"/>
              </a:spcBef>
              <a:buFont typeface="Wingdings" pitchFamily="2" charset="2"/>
              <a:buChar char="ü"/>
            </a:pPr>
            <a:r>
              <a:rPr lang="en-US" altLang="ja-JP" sz="2400" b="1"/>
              <a:t>Working Group’s mandate is to review the governance framework around the Monitoring Board and the IFRS Foundation</a:t>
            </a:r>
          </a:p>
          <a:p>
            <a:pPr marL="342900" indent="-342900">
              <a:spcBef>
                <a:spcPct val="100000"/>
              </a:spcBef>
              <a:buFont typeface="Wingdings" pitchFamily="2" charset="2"/>
              <a:buChar char="ü"/>
            </a:pPr>
            <a:r>
              <a:rPr lang="en-US" altLang="ja-JP" sz="2400" b="1"/>
              <a:t>Working group appointed from MB members and chaired by Masamichi Kono, Vice Commissioner for International Affairs of Japan FSA and Vice-Chair of IOSCO Technical Committee</a:t>
            </a:r>
          </a:p>
          <a:p>
            <a:pPr marL="342900" indent="-342900">
              <a:spcBef>
                <a:spcPct val="100000"/>
              </a:spcBef>
              <a:buFont typeface="Wingdings" pitchFamily="2" charset="2"/>
              <a:buChar char="ü"/>
            </a:pPr>
            <a:r>
              <a:rPr lang="en-US" altLang="ja-JP" sz="2400" b="1"/>
              <a:t>Consultation document prepared and opened for public comment for a period of two months on 7 February 2011</a:t>
            </a:r>
          </a:p>
        </p:txBody>
      </p:sp>
      <p:sp>
        <p:nvSpPr>
          <p:cNvPr id="20487" name="Rectangle 7"/>
          <p:cNvSpPr>
            <a:spLocks noChangeArrowheads="1"/>
          </p:cNvSpPr>
          <p:nvPr/>
        </p:nvSpPr>
        <p:spPr bwMode="auto">
          <a:xfrm>
            <a:off x="128588" y="1095375"/>
            <a:ext cx="9648825" cy="466725"/>
          </a:xfrm>
          <a:prstGeom prst="rect">
            <a:avLst/>
          </a:prstGeom>
          <a:solidFill>
            <a:srgbClr val="00CCFF"/>
          </a:solidFill>
          <a:ln w="9525">
            <a:solidFill>
              <a:schemeClr val="tx1"/>
            </a:solidFill>
            <a:miter lim="800000"/>
            <a:headEnd/>
            <a:tailEnd/>
          </a:ln>
        </p:spPr>
        <p:txBody>
          <a:bodyPr lIns="126000" tIns="46800" rIns="126000" bIns="46800" anchor="ctr">
            <a:spAutoFit/>
          </a:bodyPr>
          <a:lstStyle/>
          <a:p>
            <a:pPr algn="ctr"/>
            <a:r>
              <a:rPr lang="en-US" altLang="ja-JP" sz="2400" b="1"/>
              <a:t>Working Group for Governance Review of the IFRS Foundation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1"/>
          <p:cNvSpPr>
            <a:spLocks noGrp="1" noChangeArrowheads="1"/>
          </p:cNvSpPr>
          <p:nvPr>
            <p:ph type="sldNum" sz="quarter" idx="12"/>
          </p:nvPr>
        </p:nvSpPr>
        <p:spPr>
          <a:noFill/>
        </p:spPr>
        <p:txBody>
          <a:bodyPr/>
          <a:lstStyle/>
          <a:p>
            <a:fld id="{FDAE6208-33A8-4E66-9021-93C85B652A7D}" type="slidenum">
              <a:rPr lang="en-US" altLang="ja-JP" smtClean="0">
                <a:ea typeface="ＭＳ Ｐゴシック" charset="-128"/>
              </a:rPr>
              <a:pPr/>
              <a:t>4</a:t>
            </a:fld>
            <a:endParaRPr lang="en-US" altLang="ja-JP" smtClean="0">
              <a:ea typeface="ＭＳ Ｐゴシック" charset="-128"/>
            </a:endParaRPr>
          </a:p>
        </p:txBody>
      </p:sp>
      <p:sp>
        <p:nvSpPr>
          <p:cNvPr id="21506"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endParaRPr kumimoji="0" lang="en-US" altLang="ja-JP" sz="1000"/>
          </a:p>
        </p:txBody>
      </p:sp>
      <p:sp>
        <p:nvSpPr>
          <p:cNvPr id="21507"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endParaRPr kumimoji="0" lang="en-US" altLang="ja-JP" sz="1000"/>
          </a:p>
        </p:txBody>
      </p:sp>
      <p:sp>
        <p:nvSpPr>
          <p:cNvPr id="21508" name="AutoShape 9"/>
          <p:cNvSpPr>
            <a:spLocks noChangeArrowheads="1"/>
          </p:cNvSpPr>
          <p:nvPr/>
        </p:nvSpPr>
        <p:spPr bwMode="auto">
          <a:xfrm>
            <a:off x="128588" y="1196975"/>
            <a:ext cx="9648825" cy="5545138"/>
          </a:xfrm>
          <a:prstGeom prst="roundRect">
            <a:avLst>
              <a:gd name="adj" fmla="val 16667"/>
            </a:avLst>
          </a:prstGeom>
          <a:solidFill>
            <a:schemeClr val="accent1"/>
          </a:solidFill>
          <a:ln w="9525">
            <a:solidFill>
              <a:schemeClr val="tx1"/>
            </a:solidFill>
            <a:round/>
            <a:headEnd/>
            <a:tailEnd/>
          </a:ln>
        </p:spPr>
        <p:txBody>
          <a:bodyPr lIns="162000" tIns="190800" bIns="46800"/>
          <a:lstStyle/>
          <a:p>
            <a:pPr marL="365125" indent="-342900">
              <a:spcBef>
                <a:spcPct val="20000"/>
              </a:spcBef>
              <a:buFont typeface="Wingdings" pitchFamily="2" charset="2"/>
              <a:buChar char="ü"/>
            </a:pPr>
            <a:r>
              <a:rPr lang="en-US" altLang="ja-JP" sz="2400" b="1"/>
              <a:t>The review focuses on the overall governance model of the IFRS Foundation including the composition of the MB, in order to assess whether the current governance structure adequately:</a:t>
            </a:r>
          </a:p>
          <a:p>
            <a:pPr marL="365125" indent="-342900">
              <a:lnSpc>
                <a:spcPct val="75000"/>
              </a:lnSpc>
              <a:spcBef>
                <a:spcPct val="50000"/>
              </a:spcBef>
              <a:buFont typeface="Wingdings" pitchFamily="2" charset="2"/>
              <a:buChar char="Ø"/>
            </a:pPr>
            <a:r>
              <a:rPr lang="en-US" altLang="ja-JP" sz="2400" b="1" i="1"/>
              <a:t>provides appropriate representation for relevant authorities; </a:t>
            </a:r>
          </a:p>
          <a:p>
            <a:pPr marL="365125" indent="-342900">
              <a:lnSpc>
                <a:spcPct val="75000"/>
              </a:lnSpc>
              <a:spcBef>
                <a:spcPct val="50000"/>
              </a:spcBef>
              <a:buFont typeface="Wingdings" pitchFamily="2" charset="2"/>
              <a:buChar char="Ø"/>
            </a:pPr>
            <a:r>
              <a:rPr lang="en-US" altLang="ja-JP" sz="2400" b="1" i="1"/>
              <a:t>makes the IASB sufficiently transparent, and accountable to the relevant  authorities; </a:t>
            </a:r>
          </a:p>
          <a:p>
            <a:pPr marL="365125" indent="-342900">
              <a:lnSpc>
                <a:spcPct val="75000"/>
              </a:lnSpc>
              <a:spcBef>
                <a:spcPct val="50000"/>
              </a:spcBef>
              <a:buFont typeface="Wingdings" pitchFamily="2" charset="2"/>
              <a:buChar char="Ø"/>
            </a:pPr>
            <a:r>
              <a:rPr lang="en-US" altLang="ja-JP" sz="2400" b="1" i="1"/>
              <a:t>ensures the appropriate involvement of all relevant stakeholders in the standards elaboration process; </a:t>
            </a:r>
          </a:p>
          <a:p>
            <a:pPr marL="365125" indent="-342900">
              <a:lnSpc>
                <a:spcPct val="75000"/>
              </a:lnSpc>
              <a:spcBef>
                <a:spcPct val="50000"/>
              </a:spcBef>
              <a:buFont typeface="Wingdings" pitchFamily="2" charset="2"/>
              <a:buChar char="Ø"/>
            </a:pPr>
            <a:r>
              <a:rPr lang="en-US" altLang="ja-JP" sz="2400" b="1" i="1"/>
              <a:t>ensures that all relevant public policy objectives are taken into account in the standard setting process; and </a:t>
            </a:r>
          </a:p>
          <a:p>
            <a:pPr marL="365125" indent="-342900">
              <a:lnSpc>
                <a:spcPct val="75000"/>
              </a:lnSpc>
              <a:spcBef>
                <a:spcPct val="50000"/>
              </a:spcBef>
              <a:buFont typeface="Wingdings" pitchFamily="2" charset="2"/>
              <a:buChar char="Ø"/>
            </a:pPr>
            <a:r>
              <a:rPr lang="en-US" altLang="ja-JP" sz="2400" b="1" i="1"/>
              <a:t>protects the IASB’s independent standard setting process.</a:t>
            </a:r>
          </a:p>
        </p:txBody>
      </p:sp>
      <p:sp>
        <p:nvSpPr>
          <p:cNvPr id="21509" name="Rectangle 8"/>
          <p:cNvSpPr>
            <a:spLocks noChangeArrowheads="1"/>
          </p:cNvSpPr>
          <p:nvPr/>
        </p:nvSpPr>
        <p:spPr bwMode="auto">
          <a:xfrm>
            <a:off x="560388" y="1052513"/>
            <a:ext cx="8640762" cy="528637"/>
          </a:xfrm>
          <a:prstGeom prst="rect">
            <a:avLst/>
          </a:prstGeom>
          <a:solidFill>
            <a:srgbClr val="00CCFF"/>
          </a:solidFill>
          <a:ln w="9525">
            <a:solidFill>
              <a:schemeClr val="tx1"/>
            </a:solidFill>
            <a:miter lim="800000"/>
            <a:headEnd/>
            <a:tailEnd/>
          </a:ln>
        </p:spPr>
        <p:txBody>
          <a:bodyPr lIns="126000" tIns="46800" rIns="126000" bIns="46800" anchor="ctr">
            <a:spAutoFit/>
          </a:bodyPr>
          <a:lstStyle/>
          <a:p>
            <a:pPr algn="ctr"/>
            <a:r>
              <a:rPr lang="en-US" altLang="ja-JP" sz="2800" b="1"/>
              <a:t>Objective of the Governance Review</a:t>
            </a:r>
          </a:p>
        </p:txBody>
      </p:sp>
      <p:sp>
        <p:nvSpPr>
          <p:cNvPr id="21510" name="Rectangle 2"/>
          <p:cNvSpPr>
            <a:spLocks noChangeArrowheads="1"/>
          </p:cNvSpPr>
          <p:nvPr/>
        </p:nvSpPr>
        <p:spPr bwMode="auto">
          <a:xfrm>
            <a:off x="273050" y="188913"/>
            <a:ext cx="9356725" cy="850900"/>
          </a:xfrm>
          <a:prstGeom prst="rect">
            <a:avLst/>
          </a:prstGeom>
          <a:noFill/>
          <a:ln w="9525">
            <a:noFill/>
            <a:miter lim="800000"/>
            <a:headEnd/>
            <a:tailEnd/>
          </a:ln>
        </p:spPr>
        <p:txBody>
          <a:bodyPr lIns="54000" rIns="54000" anchor="ctr"/>
          <a:lstStyle/>
          <a:p>
            <a:pPr algn="ctr">
              <a:lnSpc>
                <a:spcPct val="80000"/>
              </a:lnSpc>
            </a:pPr>
            <a:r>
              <a:rPr lang="en-US" altLang="ja-JP" sz="3600" b="1">
                <a:solidFill>
                  <a:srgbClr val="000099"/>
                </a:solidFill>
              </a:rPr>
              <a:t>IFRS Foundation Governance Review</a:t>
            </a:r>
          </a:p>
          <a:p>
            <a:pPr algn="ctr">
              <a:lnSpc>
                <a:spcPct val="80000"/>
              </a:lnSpc>
            </a:pPr>
            <a:r>
              <a:rPr lang="en-US" altLang="ja-JP" sz="3200" b="1">
                <a:solidFill>
                  <a:srgbClr val="000099"/>
                </a:solidFill>
              </a:rPr>
              <a:t>(focus)</a:t>
            </a:r>
          </a:p>
        </p:txBody>
      </p:sp>
      <p:sp>
        <p:nvSpPr>
          <p:cNvPr id="21511" name="Line 3"/>
          <p:cNvSpPr>
            <a:spLocks noChangeShapeType="1"/>
          </p:cNvSpPr>
          <p:nvPr/>
        </p:nvSpPr>
        <p:spPr bwMode="auto">
          <a:xfrm>
            <a:off x="88900" y="1055688"/>
            <a:ext cx="9728200" cy="0"/>
          </a:xfrm>
          <a:prstGeom prst="line">
            <a:avLst/>
          </a:prstGeom>
          <a:noFill/>
          <a:ln w="57150" cmpd="thinThick">
            <a:solidFill>
              <a:srgbClr val="3366FF"/>
            </a:solidFill>
            <a:miter lim="800000"/>
            <a:headEnd/>
            <a:tailEnd/>
          </a:ln>
        </p:spPr>
        <p:txBody>
          <a:bodyPr wrap="none"/>
          <a:lstStyle/>
          <a:p>
            <a:endParaRPr lang="ja-JP"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12"/>
          </p:nvPr>
        </p:nvSpPr>
        <p:spPr>
          <a:noFill/>
        </p:spPr>
        <p:txBody>
          <a:bodyPr/>
          <a:lstStyle/>
          <a:p>
            <a:fld id="{95D7F291-2908-4934-ACE8-48290419D054}" type="slidenum">
              <a:rPr lang="en-US" altLang="ja-JP" smtClean="0">
                <a:ea typeface="ＭＳ Ｐゴシック" charset="-128"/>
              </a:rPr>
              <a:pPr/>
              <a:t>5</a:t>
            </a:fld>
            <a:endParaRPr lang="en-US" altLang="ja-JP" smtClean="0">
              <a:ea typeface="ＭＳ Ｐゴシック" charset="-128"/>
            </a:endParaRPr>
          </a:p>
        </p:txBody>
      </p:sp>
      <p:sp>
        <p:nvSpPr>
          <p:cNvPr id="22530"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endParaRPr kumimoji="0" lang="en-US" altLang="ja-JP" sz="1000"/>
          </a:p>
        </p:txBody>
      </p:sp>
      <p:sp>
        <p:nvSpPr>
          <p:cNvPr id="22531"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endParaRPr kumimoji="0" lang="en-US" altLang="ja-JP" sz="1000"/>
          </a:p>
        </p:txBody>
      </p:sp>
      <p:sp>
        <p:nvSpPr>
          <p:cNvPr id="22532" name="AutoShape 9"/>
          <p:cNvSpPr>
            <a:spLocks noChangeArrowheads="1"/>
          </p:cNvSpPr>
          <p:nvPr/>
        </p:nvSpPr>
        <p:spPr bwMode="auto">
          <a:xfrm>
            <a:off x="188913" y="981075"/>
            <a:ext cx="9588500" cy="5761038"/>
          </a:xfrm>
          <a:prstGeom prst="roundRect">
            <a:avLst>
              <a:gd name="adj" fmla="val 16667"/>
            </a:avLst>
          </a:prstGeom>
          <a:solidFill>
            <a:schemeClr val="accent1"/>
          </a:solidFill>
          <a:ln w="9525">
            <a:solidFill>
              <a:schemeClr val="tx1"/>
            </a:solidFill>
            <a:round/>
            <a:headEnd/>
            <a:tailEnd/>
          </a:ln>
        </p:spPr>
        <p:txBody>
          <a:bodyPr lIns="162000" tIns="190800" bIns="46800"/>
          <a:lstStyle/>
          <a:p>
            <a:pPr marL="342900" indent="-342900"/>
            <a:r>
              <a:rPr lang="en-US" altLang="ja-JP" b="1"/>
              <a:t> </a:t>
            </a:r>
            <a:r>
              <a:rPr lang="en-US" altLang="ja-JP" sz="2400" b="1"/>
              <a:t>(1) Undertake concrete efforts to improve identification of candidates to ensure IASB membership from diverse geographical and professional backgrounds in order to provide for further objectivity and impartiality of the decision-making process, while maintaining professional competence and practical experience as the primary qualifications.</a:t>
            </a:r>
            <a:endParaRPr lang="en-US" altLang="ja-JP" sz="2400" b="1" i="1"/>
          </a:p>
          <a:p>
            <a:pPr marL="342900" indent="-342900"/>
            <a:endParaRPr lang="en-US" altLang="ja-JP" sz="2400" b="1" i="1" u="sng"/>
          </a:p>
          <a:p>
            <a:pPr marL="342900" indent="-342900"/>
            <a:r>
              <a:rPr lang="en-US" altLang="ja-JP" sz="2400" b="1" i="1" u="sng"/>
              <a:t>Question 1</a:t>
            </a:r>
          </a:p>
          <a:p>
            <a:pPr marL="342900" indent="-342900"/>
            <a:r>
              <a:rPr lang="en-US" altLang="ja-JP" sz="2400" b="1" i="1"/>
              <a:t>-	Do you agree with the proposal to urge concrete efforts</a:t>
            </a:r>
            <a:r>
              <a:rPr lang="en-US" altLang="ja-JP" sz="2400" b="1"/>
              <a:t> </a:t>
            </a:r>
            <a:r>
              <a:rPr lang="en-US" altLang="ja-JP" sz="2400" b="1" i="1"/>
              <a:t>to deepen the pool of candidates for IASB membership from diverse geographical and professional backgrounds? Please provide reasons for your agreement/disagreement. </a:t>
            </a:r>
            <a:endParaRPr lang="en-US" altLang="ja-JP" sz="2400" b="1"/>
          </a:p>
        </p:txBody>
      </p:sp>
      <p:sp>
        <p:nvSpPr>
          <p:cNvPr id="22533" name="Rectangle 8"/>
          <p:cNvSpPr>
            <a:spLocks noChangeArrowheads="1"/>
          </p:cNvSpPr>
          <p:nvPr/>
        </p:nvSpPr>
        <p:spPr bwMode="auto">
          <a:xfrm>
            <a:off x="200025" y="981075"/>
            <a:ext cx="9361488" cy="406400"/>
          </a:xfrm>
          <a:prstGeom prst="rect">
            <a:avLst/>
          </a:prstGeom>
          <a:solidFill>
            <a:srgbClr val="00CCFF"/>
          </a:solidFill>
          <a:ln w="9525">
            <a:solidFill>
              <a:schemeClr val="tx1"/>
            </a:solidFill>
            <a:miter lim="800000"/>
            <a:headEnd/>
            <a:tailEnd/>
          </a:ln>
        </p:spPr>
        <p:txBody>
          <a:bodyPr lIns="126000" tIns="46800" rIns="126000" bIns="46800" anchor="ctr">
            <a:spAutoFit/>
          </a:bodyPr>
          <a:lstStyle/>
          <a:p>
            <a:pPr algn="ctr"/>
            <a:r>
              <a:rPr lang="en-US" altLang="ja-JP" sz="2000" b="1"/>
              <a:t>Summary of proposals and options, and associated questions</a:t>
            </a:r>
          </a:p>
        </p:txBody>
      </p:sp>
      <p:sp>
        <p:nvSpPr>
          <p:cNvPr id="22534" name="Rectangle 2"/>
          <p:cNvSpPr>
            <a:spLocks noChangeArrowheads="1"/>
          </p:cNvSpPr>
          <p:nvPr/>
        </p:nvSpPr>
        <p:spPr bwMode="auto">
          <a:xfrm>
            <a:off x="273050" y="0"/>
            <a:ext cx="9356725" cy="1039813"/>
          </a:xfrm>
          <a:prstGeom prst="rect">
            <a:avLst/>
          </a:prstGeom>
          <a:noFill/>
          <a:ln w="9525">
            <a:noFill/>
            <a:miter lim="800000"/>
            <a:headEnd/>
            <a:tailEnd/>
          </a:ln>
        </p:spPr>
        <p:txBody>
          <a:bodyPr lIns="54000" rIns="54000" anchor="ctr"/>
          <a:lstStyle/>
          <a:p>
            <a:pPr algn="ctr">
              <a:lnSpc>
                <a:spcPct val="80000"/>
              </a:lnSpc>
            </a:pPr>
            <a:r>
              <a:rPr lang="en-US" altLang="ja-JP" sz="3600" b="1">
                <a:solidFill>
                  <a:srgbClr val="000099"/>
                </a:solidFill>
              </a:rPr>
              <a:t>IFRS Foundation Governance Review</a:t>
            </a:r>
          </a:p>
          <a:p>
            <a:pPr algn="ctr">
              <a:lnSpc>
                <a:spcPct val="80000"/>
              </a:lnSpc>
            </a:pPr>
            <a:r>
              <a:rPr lang="en-US" altLang="ja-JP" sz="3600" b="1">
                <a:solidFill>
                  <a:srgbClr val="000099"/>
                </a:solidFill>
              </a:rPr>
              <a:t>(IASB-1)</a:t>
            </a:r>
          </a:p>
        </p:txBody>
      </p:sp>
      <p:sp>
        <p:nvSpPr>
          <p:cNvPr id="22535" name="Line 3"/>
          <p:cNvSpPr>
            <a:spLocks noChangeShapeType="1"/>
          </p:cNvSpPr>
          <p:nvPr/>
        </p:nvSpPr>
        <p:spPr bwMode="auto">
          <a:xfrm>
            <a:off x="0" y="908050"/>
            <a:ext cx="9728200" cy="0"/>
          </a:xfrm>
          <a:prstGeom prst="line">
            <a:avLst/>
          </a:prstGeom>
          <a:noFill/>
          <a:ln w="57150" cmpd="thinThick">
            <a:solidFill>
              <a:srgbClr val="3366FF"/>
            </a:solidFill>
            <a:miter lim="800000"/>
            <a:headEnd/>
            <a:tailEnd/>
          </a:ln>
        </p:spPr>
        <p:txBody>
          <a:bodyPr wrap="none"/>
          <a:lstStyle/>
          <a:p>
            <a:endParaRPr lang="ja-JP"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fld id="{1DD6031C-E65E-4F1A-95DD-35D7962B02D0}" type="slidenum">
              <a:rPr kumimoji="0" lang="en-US" altLang="ja-JP" sz="1000"/>
              <a:pPr algn="r"/>
              <a:t>6</a:t>
            </a:fld>
            <a:endParaRPr kumimoji="0" lang="en-US" altLang="ja-JP" sz="1000"/>
          </a:p>
        </p:txBody>
      </p:sp>
      <p:sp>
        <p:nvSpPr>
          <p:cNvPr id="23554"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endParaRPr kumimoji="0" lang="en-US" altLang="ja-JP" sz="1000"/>
          </a:p>
        </p:txBody>
      </p:sp>
      <p:sp>
        <p:nvSpPr>
          <p:cNvPr id="23555"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endParaRPr kumimoji="0" lang="en-US" altLang="ja-JP" sz="1000"/>
          </a:p>
        </p:txBody>
      </p:sp>
      <p:sp>
        <p:nvSpPr>
          <p:cNvPr id="23556" name="AutoShape 9"/>
          <p:cNvSpPr>
            <a:spLocks noChangeArrowheads="1"/>
          </p:cNvSpPr>
          <p:nvPr/>
        </p:nvSpPr>
        <p:spPr bwMode="auto">
          <a:xfrm>
            <a:off x="188913" y="765175"/>
            <a:ext cx="9588500" cy="6092825"/>
          </a:xfrm>
          <a:prstGeom prst="roundRect">
            <a:avLst>
              <a:gd name="adj" fmla="val 16667"/>
            </a:avLst>
          </a:prstGeom>
          <a:solidFill>
            <a:schemeClr val="accent1"/>
          </a:solidFill>
          <a:ln w="9525">
            <a:solidFill>
              <a:schemeClr val="tx1"/>
            </a:solidFill>
            <a:round/>
            <a:headEnd/>
            <a:tailEnd/>
          </a:ln>
        </p:spPr>
        <p:txBody>
          <a:bodyPr lIns="162000" tIns="190800" bIns="46800"/>
          <a:lstStyle/>
          <a:p>
            <a:pPr marL="342900" indent="-342900"/>
            <a:r>
              <a:rPr lang="en-US" altLang="ja-JP" b="1"/>
              <a:t> (2) Separate the roles of the IASB Chair and the CEO of the Foundation to </a:t>
            </a:r>
          </a:p>
          <a:p>
            <a:pPr marL="342900" indent="-342900"/>
            <a:r>
              <a:rPr lang="en-US" altLang="ja-JP" b="1"/>
              <a:t>    safeguard the independence of the standard-setting process led by the IASB </a:t>
            </a:r>
          </a:p>
          <a:p>
            <a:pPr marL="342900" indent="-342900"/>
            <a:r>
              <a:rPr lang="en-US" altLang="ja-JP" b="1"/>
              <a:t>    Chair and to avoid undue conflicts of interest as the CEO of the Foundation </a:t>
            </a:r>
          </a:p>
          <a:p>
            <a:pPr marL="342900" indent="-342900"/>
            <a:r>
              <a:rPr lang="en-US" altLang="ja-JP" b="1"/>
              <a:t>    manages all the other aspects of the Foundation’s functions, including IASB </a:t>
            </a:r>
          </a:p>
          <a:p>
            <a:pPr marL="342900" indent="-342900"/>
            <a:r>
              <a:rPr lang="en-US" altLang="ja-JP" b="1"/>
              <a:t>    oversight.</a:t>
            </a:r>
            <a:endParaRPr lang="en-US" altLang="ja-JP" b="1" i="1"/>
          </a:p>
          <a:p>
            <a:pPr marL="342900" indent="-342900"/>
            <a:r>
              <a:rPr lang="en-US" altLang="ja-JP" b="1" i="1" u="sng"/>
              <a:t>Question 2:</a:t>
            </a:r>
          </a:p>
          <a:p>
            <a:pPr marL="342900" indent="-342900"/>
            <a:r>
              <a:rPr lang="en-US" altLang="ja-JP" b="1" i="1"/>
              <a:t>-	Do you agree with the proposal to separate the roles of the IASB Chair and the CEO of the IFRS Foundation, and if so would you have suggestions on how to formalize this? Please provide reasons for your agreement/ disagreement.</a:t>
            </a:r>
          </a:p>
          <a:p>
            <a:pPr marL="342900" indent="-342900"/>
            <a:endParaRPr lang="en-US" altLang="ja-JP" b="1" i="1"/>
          </a:p>
          <a:p>
            <a:pPr marL="342900" indent="-342900"/>
            <a:r>
              <a:rPr lang="en-US" altLang="ja-JP" b="1"/>
              <a:t>(3) Consider clearer division of responsibility between staff dedicated to the IASB’s </a:t>
            </a:r>
            <a:r>
              <a:rPr lang="en-US" altLang="ja-JP" b="1" i="1"/>
              <a:t>operations and staff dedicated to the Foundation’s administrative and oversight functions.</a:t>
            </a:r>
            <a:endParaRPr lang="en-US" altLang="ja-JP" b="1" i="1" u="sng"/>
          </a:p>
          <a:p>
            <a:pPr marL="342900" indent="-342900"/>
            <a:r>
              <a:rPr lang="en-US" altLang="ja-JP" b="1" i="1" u="sng"/>
              <a:t>Question 3:</a:t>
            </a:r>
          </a:p>
          <a:p>
            <a:pPr marL="342900" indent="-342900"/>
            <a:r>
              <a:rPr lang="en-US" altLang="ja-JP" b="1" i="1"/>
              <a:t>-	Do you agree that clearer division of responsibility between staff dedicated to the IASB operations and staff dedicated to the Foundation’s administrative and oversight functions should be considered, and if so would you have suggestions on how to formalize this? Please provide reasons for your agreement/disagreement.</a:t>
            </a:r>
          </a:p>
        </p:txBody>
      </p:sp>
      <p:sp>
        <p:nvSpPr>
          <p:cNvPr id="23557" name="Rectangle 8"/>
          <p:cNvSpPr>
            <a:spLocks noChangeArrowheads="1"/>
          </p:cNvSpPr>
          <p:nvPr/>
        </p:nvSpPr>
        <p:spPr bwMode="auto">
          <a:xfrm>
            <a:off x="560388" y="781050"/>
            <a:ext cx="8785225" cy="406400"/>
          </a:xfrm>
          <a:prstGeom prst="rect">
            <a:avLst/>
          </a:prstGeom>
          <a:solidFill>
            <a:srgbClr val="00CCFF"/>
          </a:solidFill>
          <a:ln w="9525">
            <a:solidFill>
              <a:schemeClr val="tx1"/>
            </a:solidFill>
            <a:miter lim="800000"/>
            <a:headEnd/>
            <a:tailEnd/>
          </a:ln>
        </p:spPr>
        <p:txBody>
          <a:bodyPr lIns="126000" tIns="46800" rIns="126000" bIns="46800" anchor="ctr">
            <a:spAutoFit/>
          </a:bodyPr>
          <a:lstStyle/>
          <a:p>
            <a:pPr algn="ctr"/>
            <a:r>
              <a:rPr lang="en-US" altLang="ja-JP" sz="2000" b="1"/>
              <a:t>Summary of proposals and options, and associated questions</a:t>
            </a:r>
          </a:p>
        </p:txBody>
      </p:sp>
      <p:sp>
        <p:nvSpPr>
          <p:cNvPr id="23558" name="Rectangle 2"/>
          <p:cNvSpPr>
            <a:spLocks noChangeArrowheads="1"/>
          </p:cNvSpPr>
          <p:nvPr/>
        </p:nvSpPr>
        <p:spPr bwMode="auto">
          <a:xfrm>
            <a:off x="128588" y="0"/>
            <a:ext cx="9648825" cy="765175"/>
          </a:xfrm>
          <a:prstGeom prst="rect">
            <a:avLst/>
          </a:prstGeom>
          <a:noFill/>
          <a:ln w="9525">
            <a:noFill/>
            <a:miter lim="800000"/>
            <a:headEnd/>
            <a:tailEnd/>
          </a:ln>
        </p:spPr>
        <p:txBody>
          <a:bodyPr lIns="54000" rIns="54000" anchor="ctr"/>
          <a:lstStyle/>
          <a:p>
            <a:pPr algn="ctr">
              <a:lnSpc>
                <a:spcPct val="80000"/>
              </a:lnSpc>
            </a:pPr>
            <a:r>
              <a:rPr lang="en-US" altLang="ja-JP" sz="3200" b="1">
                <a:solidFill>
                  <a:srgbClr val="000099"/>
                </a:solidFill>
              </a:rPr>
              <a:t>IFRS Foundation Governance Review</a:t>
            </a:r>
          </a:p>
          <a:p>
            <a:pPr algn="ctr">
              <a:lnSpc>
                <a:spcPct val="80000"/>
              </a:lnSpc>
            </a:pPr>
            <a:r>
              <a:rPr lang="en-US" altLang="ja-JP" sz="3200" b="1">
                <a:solidFill>
                  <a:srgbClr val="000099"/>
                </a:solidFill>
              </a:rPr>
              <a:t>(IASB - 2)</a:t>
            </a:r>
          </a:p>
        </p:txBody>
      </p:sp>
      <p:sp>
        <p:nvSpPr>
          <p:cNvPr id="23559" name="Line 3"/>
          <p:cNvSpPr>
            <a:spLocks noChangeShapeType="1"/>
          </p:cNvSpPr>
          <p:nvPr/>
        </p:nvSpPr>
        <p:spPr bwMode="auto">
          <a:xfrm flipV="1">
            <a:off x="0" y="692150"/>
            <a:ext cx="9728200" cy="73025"/>
          </a:xfrm>
          <a:prstGeom prst="line">
            <a:avLst/>
          </a:prstGeom>
          <a:noFill/>
          <a:ln w="57150" cmpd="thinThick">
            <a:solidFill>
              <a:srgbClr val="3366FF"/>
            </a:solidFill>
            <a:miter lim="800000"/>
            <a:headEnd/>
            <a:tailEnd/>
          </a:ln>
        </p:spPr>
        <p:txBody>
          <a:bodyPr wrap="none"/>
          <a:lstStyle/>
          <a:p>
            <a:endParaRPr lang="ja-JP"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fld id="{706C9D1C-4D0B-4D83-85E5-A366BDC7608F}" type="slidenum">
              <a:rPr kumimoji="0" lang="en-US" altLang="ja-JP" sz="1000"/>
              <a:pPr algn="r"/>
              <a:t>7</a:t>
            </a:fld>
            <a:endParaRPr kumimoji="0" lang="en-US" altLang="ja-JP" sz="1000"/>
          </a:p>
        </p:txBody>
      </p:sp>
      <p:sp>
        <p:nvSpPr>
          <p:cNvPr id="24578"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endParaRPr kumimoji="0" lang="en-US" altLang="ja-JP" sz="1000"/>
          </a:p>
        </p:txBody>
      </p:sp>
      <p:sp>
        <p:nvSpPr>
          <p:cNvPr id="24579"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endParaRPr kumimoji="0" lang="en-US" altLang="ja-JP" sz="1000"/>
          </a:p>
        </p:txBody>
      </p:sp>
      <p:sp>
        <p:nvSpPr>
          <p:cNvPr id="24580" name="AutoShape 9"/>
          <p:cNvSpPr>
            <a:spLocks noChangeArrowheads="1"/>
          </p:cNvSpPr>
          <p:nvPr/>
        </p:nvSpPr>
        <p:spPr bwMode="auto">
          <a:xfrm>
            <a:off x="188913" y="765175"/>
            <a:ext cx="9588500" cy="6092825"/>
          </a:xfrm>
          <a:prstGeom prst="roundRect">
            <a:avLst>
              <a:gd name="adj" fmla="val 12468"/>
            </a:avLst>
          </a:prstGeom>
          <a:solidFill>
            <a:schemeClr val="accent1"/>
          </a:solidFill>
          <a:ln w="9525">
            <a:solidFill>
              <a:schemeClr val="tx1"/>
            </a:solidFill>
            <a:round/>
            <a:headEnd/>
            <a:tailEnd/>
          </a:ln>
        </p:spPr>
        <p:txBody>
          <a:bodyPr lIns="162000" tIns="190800" bIns="46800"/>
          <a:lstStyle/>
          <a:p>
            <a:pPr marL="342900" indent="-342900"/>
            <a:r>
              <a:rPr lang="en-US" altLang="ja-JP" b="1"/>
              <a:t> (1) </a:t>
            </a:r>
            <a:r>
              <a:rPr lang="en-US" altLang="ja-JP" sz="2000" b="1"/>
              <a:t>Continue to review the diversity of geographical and professional </a:t>
            </a:r>
          </a:p>
          <a:p>
            <a:pPr marL="342900" indent="-342900"/>
            <a:r>
              <a:rPr lang="en-US" altLang="ja-JP" sz="2000" b="1"/>
              <a:t>     background of the Trustees so as to provide for objectivity and impartiality of the decision-making process.</a:t>
            </a:r>
            <a:endParaRPr lang="en-US" altLang="ja-JP" sz="2000" b="1" i="1"/>
          </a:p>
          <a:p>
            <a:pPr marL="342900" indent="-342900"/>
            <a:r>
              <a:rPr lang="en-US" altLang="ja-JP" sz="2000" b="1" i="1" u="sng"/>
              <a:t>Question 4:</a:t>
            </a:r>
          </a:p>
          <a:p>
            <a:pPr marL="342900" indent="-342900"/>
            <a:r>
              <a:rPr lang="en-US" altLang="ja-JP" sz="2000" b="1" i="1"/>
              <a:t>-	Please provide comments on any aspects of Trustee composition or appointments that you believe the Monitoring Board should consider.</a:t>
            </a:r>
          </a:p>
          <a:p>
            <a:pPr marL="342900" indent="-342900"/>
            <a:endParaRPr lang="en-US" altLang="ja-JP" sz="2000" b="1"/>
          </a:p>
          <a:p>
            <a:pPr marL="342900" indent="-342900"/>
            <a:r>
              <a:rPr lang="en-US" altLang="ja-JP" sz="2000" b="1"/>
              <a:t>(2) Devise formal procedures and clearer criteria for the nomination of </a:t>
            </a:r>
          </a:p>
          <a:p>
            <a:pPr marL="342900" indent="-342900"/>
            <a:r>
              <a:rPr lang="en-US" altLang="ja-JP" sz="2000" b="1"/>
              <a:t>   candidates and appointment of Trustees accountable to the stated objectives for the IFRS Foundation.</a:t>
            </a:r>
            <a:endParaRPr lang="en-US" altLang="ja-JP" sz="2000" b="1" i="1"/>
          </a:p>
          <a:p>
            <a:pPr marL="342900" indent="-342900"/>
            <a:r>
              <a:rPr lang="en-US" altLang="ja-JP" sz="2000" b="1" i="1" u="sng"/>
              <a:t>Question 5:</a:t>
            </a:r>
          </a:p>
          <a:p>
            <a:pPr marL="342900" indent="-342900"/>
            <a:r>
              <a:rPr lang="en-US" altLang="ja-JP" sz="2000" b="1" i="1"/>
              <a:t>-	Do you agree with the proposal to provide increased transparency into the process for Trustee nominations? Please provide reasons for your agreement/ disagreement. To what extent should the Monitoring Board be involved in the nomination process?</a:t>
            </a:r>
          </a:p>
          <a:p>
            <a:pPr marL="342900" indent="-342900"/>
            <a:r>
              <a:rPr lang="en-US" altLang="ja-JP" sz="2000" b="1" i="1"/>
              <a:t>-	Do you agree that further clarification of criteria for the Trustees’ candidacy would help support confidence of the stakeholders? Please provide reasons for your agreement/disagreement.</a:t>
            </a:r>
          </a:p>
        </p:txBody>
      </p:sp>
      <p:sp>
        <p:nvSpPr>
          <p:cNvPr id="24581" name="Rectangle 8"/>
          <p:cNvSpPr>
            <a:spLocks noChangeArrowheads="1"/>
          </p:cNvSpPr>
          <p:nvPr/>
        </p:nvSpPr>
        <p:spPr bwMode="auto">
          <a:xfrm>
            <a:off x="200025" y="692150"/>
            <a:ext cx="9577388" cy="406400"/>
          </a:xfrm>
          <a:prstGeom prst="rect">
            <a:avLst/>
          </a:prstGeom>
          <a:solidFill>
            <a:srgbClr val="00CCFF"/>
          </a:solidFill>
          <a:ln w="9525">
            <a:solidFill>
              <a:schemeClr val="tx1"/>
            </a:solidFill>
            <a:miter lim="800000"/>
            <a:headEnd/>
            <a:tailEnd/>
          </a:ln>
        </p:spPr>
        <p:txBody>
          <a:bodyPr lIns="126000" tIns="46800" rIns="126000" bIns="46800" anchor="ctr">
            <a:spAutoFit/>
          </a:bodyPr>
          <a:lstStyle/>
          <a:p>
            <a:pPr algn="ctr"/>
            <a:r>
              <a:rPr lang="en-US" altLang="ja-JP" sz="2000" b="1"/>
              <a:t>Summary of proposals and options, and associated questions</a:t>
            </a:r>
          </a:p>
        </p:txBody>
      </p:sp>
      <p:sp>
        <p:nvSpPr>
          <p:cNvPr id="24582" name="Rectangle 2"/>
          <p:cNvSpPr>
            <a:spLocks noChangeArrowheads="1"/>
          </p:cNvSpPr>
          <p:nvPr/>
        </p:nvSpPr>
        <p:spPr bwMode="auto">
          <a:xfrm>
            <a:off x="128588" y="0"/>
            <a:ext cx="9648825" cy="765175"/>
          </a:xfrm>
          <a:prstGeom prst="rect">
            <a:avLst/>
          </a:prstGeom>
          <a:noFill/>
          <a:ln w="9525">
            <a:noFill/>
            <a:miter lim="800000"/>
            <a:headEnd/>
            <a:tailEnd/>
          </a:ln>
        </p:spPr>
        <p:txBody>
          <a:bodyPr lIns="54000" rIns="54000" anchor="ctr"/>
          <a:lstStyle/>
          <a:p>
            <a:pPr algn="ctr">
              <a:lnSpc>
                <a:spcPct val="80000"/>
              </a:lnSpc>
            </a:pPr>
            <a:r>
              <a:rPr lang="en-US" altLang="ja-JP" sz="3200" b="1">
                <a:solidFill>
                  <a:srgbClr val="000099"/>
                </a:solidFill>
              </a:rPr>
              <a:t>IFRS Foundation Governance Review (Trustees)</a:t>
            </a:r>
          </a:p>
        </p:txBody>
      </p:sp>
      <p:sp>
        <p:nvSpPr>
          <p:cNvPr id="24583" name="Line 3"/>
          <p:cNvSpPr>
            <a:spLocks noChangeShapeType="1"/>
          </p:cNvSpPr>
          <p:nvPr/>
        </p:nvSpPr>
        <p:spPr bwMode="auto">
          <a:xfrm>
            <a:off x="0" y="620713"/>
            <a:ext cx="9728200" cy="0"/>
          </a:xfrm>
          <a:prstGeom prst="line">
            <a:avLst/>
          </a:prstGeom>
          <a:noFill/>
          <a:ln w="57150" cmpd="thinThick">
            <a:solidFill>
              <a:srgbClr val="3366FF"/>
            </a:solidFill>
            <a:miter lim="800000"/>
            <a:headEnd/>
            <a:tailEnd/>
          </a:ln>
        </p:spPr>
        <p:txBody>
          <a:bodyPr wrap="none"/>
          <a:lstStyle/>
          <a:p>
            <a:endParaRPr lang="ja-JP"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fld id="{9269FB63-2D45-4168-A73D-8BE9C9F89217}" type="slidenum">
              <a:rPr kumimoji="0" lang="en-US" altLang="ja-JP" sz="1000"/>
              <a:pPr algn="r"/>
              <a:t>8</a:t>
            </a:fld>
            <a:endParaRPr kumimoji="0" lang="en-US" altLang="ja-JP" sz="1000"/>
          </a:p>
        </p:txBody>
      </p:sp>
      <p:sp>
        <p:nvSpPr>
          <p:cNvPr id="25602"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endParaRPr kumimoji="0" lang="en-US" altLang="ja-JP" sz="1000"/>
          </a:p>
        </p:txBody>
      </p:sp>
      <p:sp>
        <p:nvSpPr>
          <p:cNvPr id="25603" name="Rectangle 11"/>
          <p:cNvSpPr txBox="1">
            <a:spLocks noGrp="1" noChangeArrowheads="1"/>
          </p:cNvSpPr>
          <p:nvPr/>
        </p:nvSpPr>
        <p:spPr bwMode="auto">
          <a:xfrm>
            <a:off x="8567738" y="6605588"/>
            <a:ext cx="1338262" cy="252412"/>
          </a:xfrm>
          <a:prstGeom prst="rect">
            <a:avLst/>
          </a:prstGeom>
          <a:noFill/>
          <a:ln w="9525">
            <a:noFill/>
            <a:miter lim="800000"/>
            <a:headEnd/>
            <a:tailEnd/>
          </a:ln>
        </p:spPr>
        <p:txBody>
          <a:bodyPr/>
          <a:lstStyle/>
          <a:p>
            <a:pPr algn="r"/>
            <a:endParaRPr kumimoji="0" lang="en-US" altLang="ja-JP" sz="1000"/>
          </a:p>
        </p:txBody>
      </p:sp>
      <p:sp>
        <p:nvSpPr>
          <p:cNvPr id="25604" name="AutoShape 9"/>
          <p:cNvSpPr>
            <a:spLocks noChangeArrowheads="1"/>
          </p:cNvSpPr>
          <p:nvPr/>
        </p:nvSpPr>
        <p:spPr bwMode="auto">
          <a:xfrm>
            <a:off x="71438" y="692150"/>
            <a:ext cx="9777412" cy="6165850"/>
          </a:xfrm>
          <a:prstGeom prst="roundRect">
            <a:avLst>
              <a:gd name="adj" fmla="val 10606"/>
            </a:avLst>
          </a:prstGeom>
          <a:solidFill>
            <a:schemeClr val="accent1"/>
          </a:solidFill>
          <a:ln w="9525">
            <a:solidFill>
              <a:schemeClr val="tx1"/>
            </a:solidFill>
            <a:round/>
            <a:headEnd/>
            <a:tailEnd/>
          </a:ln>
        </p:spPr>
        <p:txBody>
          <a:bodyPr lIns="162000" tIns="190800" bIns="46800"/>
          <a:lstStyle/>
          <a:p>
            <a:pPr marL="342900" indent="-342900"/>
            <a:r>
              <a:rPr lang="en-US" altLang="ja-JP" b="1"/>
              <a:t> (1) Expand the membership to [eleven] members to include more capital markets     authorities responsible for setting the form and content of financial reporting in    respective jurisdictions, focusing on increased representation from major emerging markets. [Four] new members primarily from major emerging markets would be added on a permanent basis and [two] additional seats would rotate amongst authorities not permanently represented. The use of IFRSs in a jurisdiction and the contribution of the jurisdiction to the funding of the IFRS Foundation should be considered in selecting members.</a:t>
            </a:r>
          </a:p>
          <a:p>
            <a:pPr marL="342900" indent="-342900"/>
            <a:r>
              <a:rPr lang="en-US" altLang="ja-JP" b="1"/>
              <a:t>    </a:t>
            </a:r>
            <a:r>
              <a:rPr lang="en-US" altLang="ja-JP" sz="1600" b="1" i="1"/>
              <a:t>(Note: Figures in square brackets are indicative.)</a:t>
            </a:r>
          </a:p>
          <a:p>
            <a:pPr marL="342900" indent="-342900"/>
            <a:r>
              <a:rPr lang="en-US" altLang="ja-JP" b="1" i="1" u="sng"/>
              <a:t>Question 6:</a:t>
            </a:r>
          </a:p>
          <a:p>
            <a:pPr marL="342900" indent="-342900"/>
            <a:r>
              <a:rPr lang="en-US" altLang="ja-JP" b="1" i="1"/>
              <a:t>-	Should the membership of the Monitoring Board continue to be confined to capital markets authorities responsible for setting the form and content of financial reporting in respective jurisdictions?</a:t>
            </a:r>
          </a:p>
          <a:p>
            <a:pPr marL="342900" indent="-342900"/>
            <a:r>
              <a:rPr lang="en-US" altLang="ja-JP" b="1" i="1"/>
              <a:t>-	Do you agree with the proposal to expand the Monitoring Board’s membership by adding a mix of permanent members ([four]) representing primarily major emerging markets and rotating members ([two]) from all other markets? Please provide reasons for your agreement/disagreement. How should the major markets be selected? Should a jurisdiction’s application of IFRSs and financial contribution to standard-setting play a role?</a:t>
            </a:r>
          </a:p>
          <a:p>
            <a:pPr marL="342900" indent="-342900"/>
            <a:r>
              <a:rPr lang="en-US" altLang="ja-JP" b="1" i="1"/>
              <a:t>-	Do you agree that rotating members should be selected through IOSCO? Please provide reasons for your agreement/disagreement.</a:t>
            </a:r>
          </a:p>
        </p:txBody>
      </p:sp>
      <p:sp>
        <p:nvSpPr>
          <p:cNvPr id="25605" name="Rectangle 8"/>
          <p:cNvSpPr>
            <a:spLocks noChangeArrowheads="1"/>
          </p:cNvSpPr>
          <p:nvPr/>
        </p:nvSpPr>
        <p:spPr bwMode="auto">
          <a:xfrm>
            <a:off x="560388" y="620713"/>
            <a:ext cx="8785225" cy="406400"/>
          </a:xfrm>
          <a:prstGeom prst="rect">
            <a:avLst/>
          </a:prstGeom>
          <a:solidFill>
            <a:srgbClr val="00CCFF"/>
          </a:solidFill>
          <a:ln w="9525">
            <a:solidFill>
              <a:schemeClr val="tx1"/>
            </a:solidFill>
            <a:miter lim="800000"/>
            <a:headEnd/>
            <a:tailEnd/>
          </a:ln>
        </p:spPr>
        <p:txBody>
          <a:bodyPr lIns="126000" tIns="46800" rIns="126000" bIns="46800" anchor="ctr">
            <a:spAutoFit/>
          </a:bodyPr>
          <a:lstStyle/>
          <a:p>
            <a:pPr algn="ctr"/>
            <a:r>
              <a:rPr lang="en-US" altLang="ja-JP" sz="2000" b="1"/>
              <a:t>Summary of proposals and options, and associated questions</a:t>
            </a:r>
          </a:p>
        </p:txBody>
      </p:sp>
      <p:sp>
        <p:nvSpPr>
          <p:cNvPr id="25606" name="Rectangle 2"/>
          <p:cNvSpPr>
            <a:spLocks noChangeArrowheads="1"/>
          </p:cNvSpPr>
          <p:nvPr/>
        </p:nvSpPr>
        <p:spPr bwMode="auto">
          <a:xfrm>
            <a:off x="128588" y="0"/>
            <a:ext cx="9648825" cy="692150"/>
          </a:xfrm>
          <a:prstGeom prst="rect">
            <a:avLst/>
          </a:prstGeom>
          <a:noFill/>
          <a:ln w="9525">
            <a:noFill/>
            <a:miter lim="800000"/>
            <a:headEnd/>
            <a:tailEnd/>
          </a:ln>
        </p:spPr>
        <p:txBody>
          <a:bodyPr lIns="54000" rIns="54000" anchor="ctr"/>
          <a:lstStyle/>
          <a:p>
            <a:pPr algn="ctr">
              <a:lnSpc>
                <a:spcPct val="80000"/>
              </a:lnSpc>
            </a:pPr>
            <a:r>
              <a:rPr lang="en-US" altLang="ja-JP" sz="3200" b="1">
                <a:solidFill>
                  <a:srgbClr val="000099"/>
                </a:solidFill>
              </a:rPr>
              <a:t>IFRS Foundation Governance Review (MB-1)</a:t>
            </a:r>
          </a:p>
        </p:txBody>
      </p:sp>
      <p:sp>
        <p:nvSpPr>
          <p:cNvPr id="25607" name="Line 3"/>
          <p:cNvSpPr>
            <a:spLocks noChangeShapeType="1"/>
          </p:cNvSpPr>
          <p:nvPr/>
        </p:nvSpPr>
        <p:spPr bwMode="auto">
          <a:xfrm>
            <a:off x="0" y="620713"/>
            <a:ext cx="9728200" cy="0"/>
          </a:xfrm>
          <a:prstGeom prst="line">
            <a:avLst/>
          </a:prstGeom>
          <a:noFill/>
          <a:ln w="57150" cmpd="thinThick">
            <a:solidFill>
              <a:srgbClr val="3366FF"/>
            </a:solidFill>
            <a:miter lim="800000"/>
            <a:headEnd/>
            <a:tailEnd/>
          </a:ln>
        </p:spPr>
        <p:txBody>
          <a:bodyPr wrap="none"/>
          <a:lstStyle/>
          <a:p>
            <a:endParaRPr lang="ja-JP" altLang="en-US"/>
          </a:p>
        </p:txBody>
      </p:sp>
    </p:spTree>
  </p:cSld>
  <p:clrMapOvr>
    <a:masterClrMapping/>
  </p:clrMapOvr>
</p:sld>
</file>

<file path=ppt/theme/theme1.xml><?xml version="1.0" encoding="utf-8"?>
<a:theme xmlns:a="http://schemas.openxmlformats.org/drawingml/2006/main" name="Watermark">
  <a:themeElements>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fontScheme name="Watermark">
      <a:majorFont>
        <a:latin typeface="HG創英角ｺﾞｼｯｸUB"/>
        <a:ea typeface="HG創英角ｺﾞｼｯｸUB"/>
        <a:cs typeface=""/>
      </a:majorFont>
      <a:minorFont>
        <a:latin typeface="ＭＳ ゴシック"/>
        <a:ea typeface="ＭＳ 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ＭＳ Ｐゴシック" pitchFamily="50" charset="-128"/>
          </a:defRPr>
        </a:defPPr>
      </a:lstStyle>
    </a:lnDef>
  </a:objectDefaul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Blends</Template>
  <TotalTime>7355</TotalTime>
  <Words>1823</Words>
  <Application>Microsoft Office PowerPoint</Application>
  <PresentationFormat>A4 210 x 297 mm</PresentationFormat>
  <Paragraphs>221</Paragraphs>
  <Slides>20</Slides>
  <Notes>4</Notes>
  <HiddenSlides>0</HiddenSlides>
  <MMClips>0</MMClips>
  <ScaleCrop>false</ScaleCrop>
  <HeadingPairs>
    <vt:vector size="4" baseType="variant">
      <vt:variant>
        <vt:lpstr>テーマ</vt:lpstr>
      </vt:variant>
      <vt:variant>
        <vt:i4>1</vt:i4>
      </vt:variant>
      <vt:variant>
        <vt:lpstr>スライド タイトル</vt:lpstr>
      </vt:variant>
      <vt:variant>
        <vt:i4>20</vt:i4>
      </vt:variant>
    </vt:vector>
  </HeadingPairs>
  <TitlesOfParts>
    <vt:vector size="21" baseType="lpstr">
      <vt:lpstr>Watermark</vt:lpstr>
      <vt:lpstr>IFRS Foundation  Governance Review - Overview of the Consultation Report*-</vt:lpstr>
      <vt:lpstr>PowerPoint プレゼンテーション</vt:lpstr>
      <vt:lpstr>Overall Governance Structure  of the IFRS Foundation and IASB</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IFRS Foundation Governance Review (MB-3)</vt:lpstr>
      <vt:lpstr>PowerPoint プレゼンテーション</vt:lpstr>
      <vt:lpstr>IFRS Foundation Governance Review (MB-5)</vt:lpstr>
      <vt:lpstr>PowerPoint プレゼンテーション</vt:lpstr>
      <vt:lpstr>IFRS Foundation Governance Review(MB-7)</vt:lpstr>
      <vt:lpstr>PowerPoint プレゼンテーション</vt:lpstr>
      <vt:lpstr>IFRS Foundation Governance Review (Other)</vt:lpstr>
      <vt:lpstr>PowerPoint プレゼンテーション</vt:lpstr>
      <vt:lpstr>The Monitoring Board welcomes comments from all stakeholders around the world. The process will be coordinated with the Strategy Review of the Trustees.</vt:lpstr>
      <vt:lpstr>PowerPoint プレゼンテーション</vt:lpstr>
    </vt:vector>
  </TitlesOfParts>
  <Company>金融庁</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Hiroyuki Hara</dc:creator>
  <cp:lastModifiedBy>金融庁</cp:lastModifiedBy>
  <cp:revision>240</cp:revision>
  <dcterms:created xsi:type="dcterms:W3CDTF">2007-05-10T02:30:39Z</dcterms:created>
  <dcterms:modified xsi:type="dcterms:W3CDTF">2011-03-22T09:22:57Z</dcterms:modified>
</cp:coreProperties>
</file>